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3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04" y="114"/>
      </p:cViewPr>
      <p:guideLst>
        <p:guide orient="horz" pos="2160"/>
        <p:guide pos="28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96F7D-CB6E-415F-8984-6E285B8C69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3498-16FC-45B3-8881-15BF420F1F2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755576" y="1484784"/>
            <a:ext cx="1440160" cy="63193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公教</a:t>
            </a:r>
            <a:r>
              <a:rPr lang="zh-CN" altLang="en-US" sz="1200" b="1" dirty="0" smtClean="0"/>
              <a:t>部发布申报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通知</a:t>
            </a:r>
            <a:endParaRPr lang="zh-CN" altLang="en-US" sz="1200" b="1" dirty="0"/>
          </a:p>
        </p:txBody>
      </p:sp>
      <p:sp>
        <p:nvSpPr>
          <p:cNvPr id="8" name="矩形 7"/>
          <p:cNvSpPr/>
          <p:nvPr/>
        </p:nvSpPr>
        <p:spPr>
          <a:xfrm>
            <a:off x="1080635" y="2680119"/>
            <a:ext cx="790042" cy="631931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教师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申报</a:t>
            </a:r>
            <a:endParaRPr lang="en-US" altLang="zh-CN" sz="1200" b="1" dirty="0" smtClean="0"/>
          </a:p>
        </p:txBody>
      </p:sp>
      <p:sp>
        <p:nvSpPr>
          <p:cNvPr id="9" name="矩形 8"/>
          <p:cNvSpPr/>
          <p:nvPr/>
        </p:nvSpPr>
        <p:spPr>
          <a:xfrm>
            <a:off x="2370608" y="2683193"/>
            <a:ext cx="1632987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公教部</a:t>
            </a:r>
            <a:endParaRPr lang="en-US" altLang="zh-CN" sz="1200" b="1" dirty="0" smtClean="0"/>
          </a:p>
          <a:p>
            <a:pPr algn="ctr"/>
            <a:r>
              <a:rPr lang="zh-CN" altLang="en-US" sz="1200" b="1" dirty="0" smtClean="0"/>
              <a:t>审核</a:t>
            </a:r>
            <a:endParaRPr lang="zh-CN" altLang="en-US" sz="1200" b="1" dirty="0"/>
          </a:p>
        </p:txBody>
      </p:sp>
      <p:sp>
        <p:nvSpPr>
          <p:cNvPr id="11" name="矩形 10"/>
          <p:cNvSpPr/>
          <p:nvPr/>
        </p:nvSpPr>
        <p:spPr>
          <a:xfrm>
            <a:off x="3487904" y="5311773"/>
            <a:ext cx="1416965" cy="63193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开学第一节课</a:t>
            </a:r>
            <a:endParaRPr lang="zh-CN" altLang="en-US" sz="1200" b="1" dirty="0"/>
          </a:p>
        </p:txBody>
      </p:sp>
      <p:sp>
        <p:nvSpPr>
          <p:cNvPr id="27" name="矩形 26"/>
          <p:cNvSpPr/>
          <p:nvPr/>
        </p:nvSpPr>
        <p:spPr>
          <a:xfrm>
            <a:off x="4567496" y="2680119"/>
            <a:ext cx="1416963" cy="6319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 smtClean="0"/>
              <a:t>教师名单确认</a:t>
            </a:r>
            <a:endParaRPr lang="zh-CN" altLang="en-US" sz="1200" b="1" dirty="0" smtClean="0"/>
          </a:p>
        </p:txBody>
      </p:sp>
      <p:sp>
        <p:nvSpPr>
          <p:cNvPr id="28" name="矩形 27"/>
          <p:cNvSpPr/>
          <p:nvPr/>
        </p:nvSpPr>
        <p:spPr>
          <a:xfrm>
            <a:off x="2625573" y="3783464"/>
            <a:ext cx="1520300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排课</a:t>
            </a:r>
            <a:endParaRPr lang="zh-CN" altLang="en-US" sz="1200" b="1" dirty="0"/>
          </a:p>
        </p:txBody>
      </p:sp>
      <p:sp>
        <p:nvSpPr>
          <p:cNvPr id="30" name="矩形 29"/>
          <p:cNvSpPr/>
          <p:nvPr/>
        </p:nvSpPr>
        <p:spPr>
          <a:xfrm>
            <a:off x="4929505" y="3829050"/>
            <a:ext cx="1172210" cy="63182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/>
              <a:t>教师信息导入在线平台</a:t>
            </a:r>
            <a:endParaRPr lang="zh-CN" altLang="en-US" sz="1200" b="1" dirty="0"/>
          </a:p>
        </p:txBody>
      </p:sp>
      <p:sp>
        <p:nvSpPr>
          <p:cNvPr id="48" name="矩形 47"/>
          <p:cNvSpPr/>
          <p:nvPr/>
        </p:nvSpPr>
        <p:spPr>
          <a:xfrm>
            <a:off x="243757" y="320638"/>
            <a:ext cx="2419423" cy="61477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信息技术流程</a:t>
            </a:r>
            <a:endParaRPr lang="zh-CN" altLang="en-US" sz="2000" b="1" dirty="0" smtClean="0">
              <a:solidFill>
                <a:schemeClr val="bg1"/>
              </a:solidFill>
            </a:endParaRPr>
          </a:p>
        </p:txBody>
      </p:sp>
      <p:cxnSp>
        <p:nvCxnSpPr>
          <p:cNvPr id="55" name="肘形连接符 54"/>
          <p:cNvCxnSpPr>
            <a:stCxn id="8" idx="3"/>
            <a:endCxn id="9" idx="1"/>
          </p:cNvCxnSpPr>
          <p:nvPr/>
        </p:nvCxnSpPr>
        <p:spPr>
          <a:xfrm>
            <a:off x="1870710" y="2996565"/>
            <a:ext cx="499745" cy="3175"/>
          </a:xfrm>
          <a:prstGeom prst="bentConnector3">
            <a:avLst>
              <a:gd name="adj1" fmla="val 5006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>
            <a:off x="1475656" y="2116715"/>
            <a:ext cx="0" cy="5634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>
            <a:stCxn id="9" idx="3"/>
            <a:endCxn id="27" idx="1"/>
          </p:cNvCxnSpPr>
          <p:nvPr/>
        </p:nvCxnSpPr>
        <p:spPr>
          <a:xfrm flipV="1">
            <a:off x="4003595" y="2996619"/>
            <a:ext cx="563880" cy="31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肘形连接符 77"/>
          <p:cNvCxnSpPr>
            <a:stCxn id="27" idx="2"/>
            <a:endCxn id="28" idx="0"/>
          </p:cNvCxnSpPr>
          <p:nvPr/>
        </p:nvCxnSpPr>
        <p:spPr>
          <a:xfrm rot="5400000">
            <a:off x="4095433" y="2602548"/>
            <a:ext cx="471170" cy="1890395"/>
          </a:xfrm>
          <a:prstGeom prst="bentConnector3">
            <a:avLst>
              <a:gd name="adj1" fmla="val 49933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/>
          <p:nvPr/>
        </p:nvCxnSpPr>
        <p:spPr>
          <a:xfrm flipV="1">
            <a:off x="4125595" y="4077335"/>
            <a:ext cx="806450" cy="222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肘形连接符 79"/>
          <p:cNvCxnSpPr/>
          <p:nvPr/>
        </p:nvCxnSpPr>
        <p:spPr>
          <a:xfrm rot="5400000">
            <a:off x="3344863" y="3008313"/>
            <a:ext cx="720090" cy="3625215"/>
          </a:xfrm>
          <a:prstGeom prst="bentConnector3">
            <a:avLst>
              <a:gd name="adj1" fmla="val 49956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431165" y="2386330"/>
            <a:ext cx="7969250" cy="232092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圆角矩形 82"/>
          <p:cNvSpPr/>
          <p:nvPr/>
        </p:nvSpPr>
        <p:spPr>
          <a:xfrm>
            <a:off x="2467346" y="1582924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期末前三周</a:t>
            </a:r>
            <a:endParaRPr lang="zh-CN" altLang="en-US" sz="1000" b="1" dirty="0"/>
          </a:p>
        </p:txBody>
      </p:sp>
      <p:sp>
        <p:nvSpPr>
          <p:cNvPr id="84" name="圆角矩形 83"/>
          <p:cNvSpPr/>
          <p:nvPr/>
        </p:nvSpPr>
        <p:spPr>
          <a:xfrm>
            <a:off x="1093782" y="6270897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 smtClean="0"/>
              <a:t>开学后第一周</a:t>
            </a:r>
            <a:endParaRPr lang="zh-CN" altLang="en-US" sz="1000" b="1" dirty="0" smtClean="0"/>
          </a:p>
        </p:txBody>
      </p:sp>
      <p:sp>
        <p:nvSpPr>
          <p:cNvPr id="85" name="圆角矩形 84"/>
          <p:cNvSpPr/>
          <p:nvPr/>
        </p:nvSpPr>
        <p:spPr>
          <a:xfrm>
            <a:off x="3385723" y="625967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 b="1" dirty="0"/>
          </a:p>
        </p:txBody>
      </p:sp>
      <p:sp>
        <p:nvSpPr>
          <p:cNvPr id="96" name="圆角矩形 95"/>
          <p:cNvSpPr/>
          <p:nvPr/>
        </p:nvSpPr>
        <p:spPr>
          <a:xfrm>
            <a:off x="6429199" y="278006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期末前一周</a:t>
            </a:r>
            <a:endParaRPr lang="zh-CN" altLang="en-US" sz="1000" b="1" dirty="0"/>
          </a:p>
        </p:txBody>
      </p:sp>
      <p:sp>
        <p:nvSpPr>
          <p:cNvPr id="97" name="圆角矩形 96"/>
          <p:cNvSpPr/>
          <p:nvPr/>
        </p:nvSpPr>
        <p:spPr>
          <a:xfrm>
            <a:off x="676782" y="3870622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期末前两周</a:t>
            </a:r>
            <a:endParaRPr lang="zh-CN" altLang="en-US" sz="1000" b="1" dirty="0"/>
          </a:p>
        </p:txBody>
      </p:sp>
      <p:sp>
        <p:nvSpPr>
          <p:cNvPr id="100" name="矩形 99"/>
          <p:cNvSpPr/>
          <p:nvPr/>
        </p:nvSpPr>
        <p:spPr>
          <a:xfrm>
            <a:off x="1181735" y="5180965"/>
            <a:ext cx="1417320" cy="9099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 b="1" dirty="0"/>
          </a:p>
          <a:p>
            <a:pPr algn="ctr"/>
            <a:endParaRPr lang="zh-CN" altLang="en-US" sz="1200" b="1" dirty="0"/>
          </a:p>
          <a:p>
            <a:pPr algn="ctr"/>
            <a:r>
              <a:rPr lang="en-US" altLang="zh-CN" sz="1200" b="1" dirty="0"/>
              <a:t>1.</a:t>
            </a:r>
            <a:r>
              <a:rPr lang="zh-CN" altLang="en-US" sz="1200" b="1" dirty="0"/>
              <a:t>教师培训</a:t>
            </a:r>
            <a:endParaRPr lang="zh-CN" altLang="en-US" sz="1200" b="1" dirty="0"/>
          </a:p>
          <a:p>
            <a:pPr algn="ctr"/>
            <a:r>
              <a:rPr lang="en-US" altLang="zh-CN" sz="1200" b="1" dirty="0"/>
              <a:t>2.</a:t>
            </a:r>
            <a:r>
              <a:rPr lang="zh-CN" altLang="en-US" sz="1200" b="1" dirty="0">
                <a:sym typeface="+mn-ea"/>
              </a:rPr>
              <a:t>教学资料发放</a:t>
            </a:r>
            <a:endParaRPr lang="zh-CN" altLang="en-US" sz="1200" b="1" dirty="0">
              <a:sym typeface="+mn-ea"/>
            </a:endParaRPr>
          </a:p>
          <a:p>
            <a:pPr algn="ctr"/>
            <a:r>
              <a:rPr lang="en-US" altLang="zh-CN" sz="1200" b="1" dirty="0">
                <a:sym typeface="+mn-ea"/>
              </a:rPr>
              <a:t>3.</a:t>
            </a:r>
            <a:r>
              <a:rPr lang="zh-CN" altLang="en-US" sz="1200" b="1" dirty="0">
                <a:sym typeface="+mn-ea"/>
              </a:rPr>
              <a:t>任课教师线上确认班级</a:t>
            </a:r>
            <a:endParaRPr lang="zh-CN" altLang="en-US" sz="1200" b="1" dirty="0"/>
          </a:p>
          <a:p>
            <a:pPr algn="ctr"/>
            <a:endParaRPr lang="zh-CN" altLang="en-US" sz="1200" b="1" dirty="0">
              <a:sym typeface="+mn-ea"/>
            </a:endParaRPr>
          </a:p>
          <a:p>
            <a:pPr algn="ctr"/>
            <a:endParaRPr lang="zh-CN" altLang="en-US" sz="1200" b="1" dirty="0"/>
          </a:p>
        </p:txBody>
      </p:sp>
      <p:cxnSp>
        <p:nvCxnSpPr>
          <p:cNvPr id="102" name="直接箭头连接符 101"/>
          <p:cNvCxnSpPr>
            <a:stCxn id="100" idx="3"/>
            <a:endCxn id="11" idx="1"/>
          </p:cNvCxnSpPr>
          <p:nvPr/>
        </p:nvCxnSpPr>
        <p:spPr>
          <a:xfrm flipV="1">
            <a:off x="2598965" y="5627739"/>
            <a:ext cx="889000" cy="8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>
            <a:stCxn id="7" idx="3"/>
            <a:endCxn id="83" idx="1"/>
          </p:cNvCxnSpPr>
          <p:nvPr/>
        </p:nvCxnSpPr>
        <p:spPr>
          <a:xfrm flipV="1">
            <a:off x="2195736" y="1798948"/>
            <a:ext cx="271610" cy="1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>
            <a:stCxn id="8" idx="2"/>
            <a:endCxn id="97" idx="0"/>
          </p:cNvCxnSpPr>
          <p:nvPr/>
        </p:nvCxnSpPr>
        <p:spPr>
          <a:xfrm>
            <a:off x="1475656" y="3312050"/>
            <a:ext cx="0" cy="55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>
            <a:stCxn id="27" idx="3"/>
            <a:endCxn id="96" idx="1"/>
          </p:cNvCxnSpPr>
          <p:nvPr/>
        </p:nvCxnSpPr>
        <p:spPr>
          <a:xfrm flipV="1">
            <a:off x="5984459" y="2996085"/>
            <a:ext cx="445135" cy="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>
            <a:stCxn id="100" idx="2"/>
            <a:endCxn id="84" idx="0"/>
          </p:cNvCxnSpPr>
          <p:nvPr/>
        </p:nvCxnSpPr>
        <p:spPr>
          <a:xfrm>
            <a:off x="1890483" y="6091024"/>
            <a:ext cx="1905" cy="17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H="1">
            <a:off x="4190672" y="5954499"/>
            <a:ext cx="12065" cy="31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圆角矩形 128"/>
          <p:cNvSpPr/>
          <p:nvPr/>
        </p:nvSpPr>
        <p:spPr>
          <a:xfrm>
            <a:off x="3306602" y="354129"/>
            <a:ext cx="1780624" cy="58127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sz="800" b="1">
                <a:solidFill>
                  <a:schemeClr val="tx1"/>
                </a:solidFill>
              </a:rPr>
              <a:t>期末教学文件包括</a:t>
            </a:r>
            <a:r>
              <a:rPr sz="800" b="1">
                <a:solidFill>
                  <a:schemeClr val="tx1"/>
                </a:solidFill>
              </a:rPr>
              <a:t>教学大纲、授课计划、教案、课件</a:t>
            </a:r>
            <a:r>
              <a:rPr lang="zh-CN" sz="800" b="1">
                <a:solidFill>
                  <a:schemeClr val="tx1"/>
                </a:solidFill>
              </a:rPr>
              <a:t>、课程成绩、成绩分析表、学生评议表。</a:t>
            </a:r>
            <a:endParaRPr lang="zh-CN" sz="800" b="1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62295" y="5140325"/>
            <a:ext cx="1172845" cy="77914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200" b="1" dirty="0"/>
              <a:t>期初教学文件提交</a:t>
            </a:r>
            <a:endParaRPr lang="zh-CN" altLang="en-US" sz="1200" b="1" dirty="0"/>
          </a:p>
        </p:txBody>
      </p:sp>
      <p:cxnSp>
        <p:nvCxnSpPr>
          <p:cNvPr id="5" name="直接箭头连接符 4"/>
          <p:cNvCxnSpPr>
            <a:endCxn id="4" idx="1"/>
          </p:cNvCxnSpPr>
          <p:nvPr/>
        </p:nvCxnSpPr>
        <p:spPr>
          <a:xfrm flipV="1">
            <a:off x="4932680" y="5530215"/>
            <a:ext cx="729615" cy="177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7422515" y="5123815"/>
            <a:ext cx="889000" cy="71501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1200" b="1" dirty="0">
                <a:sym typeface="+mn-ea"/>
              </a:rPr>
              <a:t>期末教学文件提交</a:t>
            </a:r>
            <a:endParaRPr lang="zh-CN" altLang="en-US" sz="1200" b="1" dirty="0">
              <a:sym typeface="+mn-ea"/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 flipV="1">
            <a:off x="6692900" y="5512435"/>
            <a:ext cx="729615" cy="177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6519394" y="3783328"/>
            <a:ext cx="1416965" cy="6319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1200" b="1" dirty="0">
                <a:sym typeface="+mn-ea"/>
              </a:rPr>
              <a:t>学生信息导入在线平台</a:t>
            </a:r>
            <a:endParaRPr lang="zh-CN" altLang="en-US" sz="1200" b="1" dirty="0">
              <a:sym typeface="+mn-ea"/>
            </a:endParaRPr>
          </a:p>
        </p:txBody>
      </p:sp>
      <p:cxnSp>
        <p:nvCxnSpPr>
          <p:cNvPr id="26" name="直接箭头连接符 25"/>
          <p:cNvCxnSpPr>
            <a:stCxn id="30" idx="3"/>
          </p:cNvCxnSpPr>
          <p:nvPr/>
        </p:nvCxnSpPr>
        <p:spPr>
          <a:xfrm>
            <a:off x="6101715" y="4145280"/>
            <a:ext cx="414655" cy="38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5423535" y="5057140"/>
            <a:ext cx="3268345" cy="107251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圆角矩形 33"/>
          <p:cNvSpPr/>
          <p:nvPr/>
        </p:nvSpPr>
        <p:spPr>
          <a:xfrm>
            <a:off x="5276118" y="6278720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000" b="1" dirty="0"/>
              <a:t>开课后前两周</a:t>
            </a:r>
            <a:endParaRPr lang="zh-CN" altLang="en-US" sz="1000" b="1" dirty="0"/>
          </a:p>
        </p:txBody>
      </p:sp>
      <p:sp>
        <p:nvSpPr>
          <p:cNvPr id="35" name="圆角矩形 34"/>
          <p:cNvSpPr/>
          <p:nvPr/>
        </p:nvSpPr>
        <p:spPr>
          <a:xfrm>
            <a:off x="7155083" y="6255225"/>
            <a:ext cx="1597747" cy="432048"/>
          </a:xfrm>
          <a:prstGeom prst="roundRect">
            <a:avLst>
              <a:gd name="adj" fmla="val 42888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期末最后一周</a:t>
            </a:r>
            <a:endParaRPr lang="zh-CN" altLang="en-US" sz="1000" b="1" dirty="0"/>
          </a:p>
        </p:txBody>
      </p:sp>
      <p:cxnSp>
        <p:nvCxnSpPr>
          <p:cNvPr id="36" name="直接连接符 35"/>
          <p:cNvCxnSpPr/>
          <p:nvPr/>
        </p:nvCxnSpPr>
        <p:spPr>
          <a:xfrm flipH="1">
            <a:off x="6102022" y="5962754"/>
            <a:ext cx="12065" cy="31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>
            <a:stCxn id="22" idx="2"/>
          </p:cNvCxnSpPr>
          <p:nvPr/>
        </p:nvCxnSpPr>
        <p:spPr>
          <a:xfrm flipH="1">
            <a:off x="7831455" y="5838825"/>
            <a:ext cx="35560" cy="351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WPS 表格</Application>
  <PresentationFormat>全屏显示(4:3)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方正书宋_GBK</vt:lpstr>
      <vt:lpstr>Wingdings</vt:lpstr>
      <vt:lpstr>宋体</vt:lpstr>
      <vt:lpstr>Calibri</vt:lpstr>
      <vt:lpstr>Helvetica Neue</vt:lpstr>
      <vt:lpstr>微软雅黑</vt:lpstr>
      <vt:lpstr>汉仪旗黑</vt:lpstr>
      <vt:lpstr>Arial Unicode MS</vt:lpstr>
      <vt:lpstr>等线</vt:lpstr>
      <vt:lpstr>汉仪中等线KW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heshengnan</cp:lastModifiedBy>
  <cp:revision>58</cp:revision>
  <dcterms:created xsi:type="dcterms:W3CDTF">2022-01-11T00:39:53Z</dcterms:created>
  <dcterms:modified xsi:type="dcterms:W3CDTF">2022-01-11T00:39:53Z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2052-3.9.6.6441</vt:lpwstr>
  </property>
</Properties>
</file>