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66" r:id="rId3"/>
    <p:sldId id="267" r:id="rId4"/>
    <p:sldId id="263" r:id="rId5"/>
    <p:sldId id="268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7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96F7D-CB6E-415F-8984-6E285B8C6914}" type="datetimeFigureOut">
              <a:rPr lang="zh-CN" altLang="en-US" smtClean="0"/>
              <a:t>2022-1-11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3498-16FC-45B3-8881-15BF420F1F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8339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F3498-16FC-45B3-8881-15BF420F1F2C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832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2022-1-11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851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2022-1-11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960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2022-1-11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129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2022-1-11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330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2022-1-11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863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2022-1-11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112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2022-1-11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7041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2022-1-11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416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2022-1-11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97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2022-1-11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5953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2022-1-11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6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2022-1-11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2022-1-11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02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3757" y="320638"/>
            <a:ext cx="1937661" cy="61477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bg1"/>
                </a:solidFill>
              </a:rPr>
              <a:t>调、停、代课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pic>
        <p:nvPicPr>
          <p:cNvPr id="83" name="图片 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44824"/>
            <a:ext cx="8820472" cy="3496799"/>
          </a:xfrm>
          <a:prstGeom prst="rect">
            <a:avLst/>
          </a:prstGeom>
        </p:spPr>
      </p:pic>
      <p:sp>
        <p:nvSpPr>
          <p:cNvPr id="85" name="文本框 84"/>
          <p:cNvSpPr txBox="1"/>
          <p:nvPr/>
        </p:nvSpPr>
        <p:spPr>
          <a:xfrm>
            <a:off x="441844" y="98942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现状：</a:t>
            </a:r>
            <a:endParaRPr lang="zh-CN" altLang="en-US" dirty="0"/>
          </a:p>
        </p:txBody>
      </p:sp>
      <p:sp>
        <p:nvSpPr>
          <p:cNvPr id="86" name="矩形 85"/>
          <p:cNvSpPr/>
          <p:nvPr/>
        </p:nvSpPr>
        <p:spPr>
          <a:xfrm>
            <a:off x="3791322" y="667201"/>
            <a:ext cx="5040560" cy="168167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200" b="1" dirty="0" smtClean="0">
                <a:solidFill>
                  <a:schemeClr val="tx2">
                    <a:lumMod val="50000"/>
                  </a:schemeClr>
                </a:solidFill>
              </a:rPr>
              <a:t>注意事项：</a:t>
            </a:r>
            <a:r>
              <a:rPr lang="en-US" altLang="zh-CN" sz="12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altLang="zh-CN" sz="1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altLang="zh-CN" sz="1200" b="1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altLang="zh-CN" sz="1200" b="1" dirty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zh-CN" altLang="en-US" sz="1200" b="1" dirty="0">
                <a:solidFill>
                  <a:schemeClr val="tx2">
                    <a:lumMod val="50000"/>
                  </a:schemeClr>
                </a:solidFill>
              </a:rPr>
              <a:t>任课教师申请调、停、代课依据</a:t>
            </a:r>
            <a:r>
              <a:rPr lang="en-US" altLang="zh-CN" sz="1200" b="1" dirty="0">
                <a:solidFill>
                  <a:schemeClr val="tx2">
                    <a:lumMod val="50000"/>
                  </a:schemeClr>
                </a:solidFill>
              </a:rPr>
              <a:t>《</a:t>
            </a:r>
            <a:r>
              <a:rPr lang="zh-CN" altLang="en-US" sz="1200" b="1" dirty="0">
                <a:solidFill>
                  <a:schemeClr val="tx2">
                    <a:lumMod val="50000"/>
                  </a:schemeClr>
                </a:solidFill>
              </a:rPr>
              <a:t>深信院</a:t>
            </a:r>
            <a:r>
              <a:rPr lang="en-US" altLang="zh-CN" sz="1200" b="1" dirty="0">
                <a:solidFill>
                  <a:schemeClr val="tx2">
                    <a:lumMod val="50000"/>
                  </a:schemeClr>
                </a:solidFill>
              </a:rPr>
              <a:t>〔2005〕35</a:t>
            </a:r>
            <a:r>
              <a:rPr lang="zh-CN" altLang="en-US" sz="1200" b="1" dirty="0">
                <a:solidFill>
                  <a:schemeClr val="tx2">
                    <a:lumMod val="50000"/>
                  </a:schemeClr>
                </a:solidFill>
              </a:rPr>
              <a:t>号关于印发</a:t>
            </a:r>
            <a:r>
              <a:rPr lang="en-US" altLang="zh-CN" sz="1200" b="1" dirty="0">
                <a:solidFill>
                  <a:schemeClr val="tx2">
                    <a:lumMod val="50000"/>
                  </a:schemeClr>
                </a:solidFill>
              </a:rPr>
              <a:t>《</a:t>
            </a:r>
            <a:r>
              <a:rPr lang="zh-CN" altLang="en-US" sz="1200" b="1" dirty="0">
                <a:solidFill>
                  <a:schemeClr val="tx2">
                    <a:lumMod val="50000"/>
                  </a:schemeClr>
                </a:solidFill>
              </a:rPr>
              <a:t>深圳信息职业技术学院调课、代课、停课暂行规定</a:t>
            </a:r>
            <a:r>
              <a:rPr lang="en-US" altLang="zh-CN" sz="1200" b="1" dirty="0">
                <a:solidFill>
                  <a:schemeClr val="tx2">
                    <a:lumMod val="50000"/>
                  </a:schemeClr>
                </a:solidFill>
              </a:rPr>
              <a:t>》</a:t>
            </a:r>
            <a:r>
              <a:rPr lang="zh-CN" altLang="en-US" sz="1200" b="1" dirty="0">
                <a:solidFill>
                  <a:schemeClr val="tx2">
                    <a:lumMod val="50000"/>
                  </a:schemeClr>
                </a:solidFill>
              </a:rPr>
              <a:t>的通知；</a:t>
            </a:r>
          </a:p>
          <a:p>
            <a:r>
              <a:rPr lang="en-US" altLang="zh-CN" sz="1200" b="1" dirty="0">
                <a:solidFill>
                  <a:schemeClr val="tx2">
                    <a:lumMod val="50000"/>
                  </a:schemeClr>
                </a:solidFill>
              </a:rPr>
              <a:t>2.</a:t>
            </a:r>
            <a:r>
              <a:rPr lang="zh-CN" altLang="en-US" sz="1200" b="1" dirty="0">
                <a:solidFill>
                  <a:schemeClr val="tx2">
                    <a:lumMod val="50000"/>
                  </a:schemeClr>
                </a:solidFill>
              </a:rPr>
              <a:t>非紧急公务及突发事件，需提前</a:t>
            </a:r>
            <a:r>
              <a:rPr lang="en-US" altLang="zh-CN" sz="12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zh-CN" altLang="en-US" sz="1200" b="1" dirty="0">
                <a:solidFill>
                  <a:schemeClr val="tx2">
                    <a:lumMod val="50000"/>
                  </a:schemeClr>
                </a:solidFill>
              </a:rPr>
              <a:t>天走调、停、代课流程；</a:t>
            </a:r>
          </a:p>
          <a:p>
            <a:r>
              <a:rPr lang="en-US" altLang="zh-CN" sz="1200" b="1" dirty="0">
                <a:solidFill>
                  <a:schemeClr val="tx2">
                    <a:lumMod val="50000"/>
                  </a:schemeClr>
                </a:solidFill>
              </a:rPr>
              <a:t>3.</a:t>
            </a:r>
            <a:r>
              <a:rPr lang="zh-CN" altLang="en-US" sz="1200" b="1" dirty="0">
                <a:solidFill>
                  <a:schemeClr val="tx2">
                    <a:lumMod val="50000"/>
                  </a:schemeClr>
                </a:solidFill>
              </a:rPr>
              <a:t>任课教师须与代课教师做好教学内容、授课地点、时间交接；公共拓展课任课教师须在班级群（微信或</a:t>
            </a:r>
            <a:r>
              <a:rPr lang="en-US" altLang="zh-CN" sz="1200" b="1" dirty="0">
                <a:solidFill>
                  <a:schemeClr val="tx2">
                    <a:lumMod val="50000"/>
                  </a:schemeClr>
                </a:solidFill>
              </a:rPr>
              <a:t>QQ</a:t>
            </a:r>
            <a:r>
              <a:rPr lang="zh-CN" altLang="en-US" sz="1200" b="1" dirty="0">
                <a:solidFill>
                  <a:schemeClr val="tx2">
                    <a:lumMod val="50000"/>
                  </a:schemeClr>
                </a:solidFill>
              </a:rPr>
              <a:t>群）里通知到班级学生课程变动情况；</a:t>
            </a:r>
          </a:p>
          <a:p>
            <a:r>
              <a:rPr lang="en-US" altLang="zh-CN" sz="1200" b="1" dirty="0">
                <a:solidFill>
                  <a:schemeClr val="tx2">
                    <a:lumMod val="50000"/>
                  </a:schemeClr>
                </a:solidFill>
              </a:rPr>
              <a:t>4.</a:t>
            </a:r>
            <a:r>
              <a:rPr lang="zh-CN" altLang="en-US" sz="1200" b="1" dirty="0">
                <a:solidFill>
                  <a:schemeClr val="tx2">
                    <a:lumMod val="50000"/>
                  </a:schemeClr>
                </a:solidFill>
              </a:rPr>
              <a:t>代课</a:t>
            </a:r>
            <a:r>
              <a:rPr lang="en-US" altLang="zh-CN" sz="1200" b="1" dirty="0">
                <a:solidFill>
                  <a:schemeClr val="tx2">
                    <a:lumMod val="50000"/>
                  </a:schemeClr>
                </a:solidFill>
              </a:rPr>
              <a:t>4</a:t>
            </a:r>
            <a:r>
              <a:rPr lang="zh-CN" altLang="en-US" sz="1200" b="1" dirty="0">
                <a:solidFill>
                  <a:schemeClr val="tx2">
                    <a:lumMod val="50000"/>
                  </a:schemeClr>
                </a:solidFill>
              </a:rPr>
              <a:t>节以上需办理更换任课教师手续，无紧急公务及突发事件</a:t>
            </a:r>
            <a:r>
              <a:rPr lang="zh-CN" altLang="en-US" sz="1200" b="1" dirty="0" smtClean="0">
                <a:solidFill>
                  <a:schemeClr val="tx2">
                    <a:lumMod val="50000"/>
                  </a:schemeClr>
                </a:solidFill>
              </a:rPr>
              <a:t>，至少需</a:t>
            </a:r>
            <a:r>
              <a:rPr lang="zh-CN" altLang="en-US" sz="1200" b="1" dirty="0">
                <a:solidFill>
                  <a:schemeClr val="tx2">
                    <a:lumMod val="50000"/>
                  </a:schemeClr>
                </a:solidFill>
              </a:rPr>
              <a:t>提前一周告知所在教研室。</a:t>
            </a:r>
          </a:p>
        </p:txBody>
      </p:sp>
    </p:spTree>
    <p:extLst>
      <p:ext uri="{BB962C8B-B14F-4D97-AF65-F5344CB8AC3E}">
        <p14:creationId xmlns:p14="http://schemas.microsoft.com/office/powerpoint/2010/main" val="18838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3757" y="320638"/>
            <a:ext cx="1937661" cy="61477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bg1"/>
                </a:solidFill>
              </a:rPr>
              <a:t>调、停、代课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67544" y="1412776"/>
            <a:ext cx="1241263" cy="68058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/>
              <a:t>任课</a:t>
            </a:r>
            <a:r>
              <a:rPr lang="zh-CN" altLang="en-US" sz="1200" b="1" dirty="0" smtClean="0"/>
              <a:t>教师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申请</a:t>
            </a:r>
            <a:endParaRPr lang="zh-CN" altLang="en-US" sz="1200" b="1" dirty="0"/>
          </a:p>
        </p:txBody>
      </p:sp>
      <p:sp>
        <p:nvSpPr>
          <p:cNvPr id="12" name="矩形 11"/>
          <p:cNvSpPr/>
          <p:nvPr/>
        </p:nvSpPr>
        <p:spPr>
          <a:xfrm>
            <a:off x="2071262" y="2621912"/>
            <a:ext cx="1709387" cy="67116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开课部门教研室主任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审批</a:t>
            </a:r>
            <a:endParaRPr lang="zh-CN" altLang="en-US" sz="1200" b="1" dirty="0"/>
          </a:p>
        </p:txBody>
      </p:sp>
      <p:sp>
        <p:nvSpPr>
          <p:cNvPr id="13" name="矩形 12"/>
          <p:cNvSpPr/>
          <p:nvPr/>
        </p:nvSpPr>
        <p:spPr>
          <a:xfrm>
            <a:off x="4428634" y="2621912"/>
            <a:ext cx="1584176" cy="67116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开课部门教务办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审批</a:t>
            </a:r>
            <a:endParaRPr lang="zh-CN" altLang="en-US" sz="1200" b="1" dirty="0"/>
          </a:p>
        </p:txBody>
      </p:sp>
      <p:sp>
        <p:nvSpPr>
          <p:cNvPr id="14" name="矩形 13"/>
          <p:cNvSpPr/>
          <p:nvPr/>
        </p:nvSpPr>
        <p:spPr>
          <a:xfrm>
            <a:off x="6588224" y="2621912"/>
            <a:ext cx="1793776" cy="66421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开课部门教学主管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审批</a:t>
            </a:r>
            <a:endParaRPr lang="zh-CN" altLang="en-US" sz="1200" b="1" dirty="0"/>
          </a:p>
        </p:txBody>
      </p:sp>
      <p:sp>
        <p:nvSpPr>
          <p:cNvPr id="15" name="矩形 14"/>
          <p:cNvSpPr/>
          <p:nvPr/>
        </p:nvSpPr>
        <p:spPr>
          <a:xfrm>
            <a:off x="3436130" y="3843573"/>
            <a:ext cx="1802873" cy="56715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教务处（运行科）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审批</a:t>
            </a:r>
            <a:endParaRPr lang="zh-CN" altLang="en-US" sz="1200" b="1" dirty="0"/>
          </a:p>
        </p:txBody>
      </p:sp>
      <p:sp>
        <p:nvSpPr>
          <p:cNvPr id="16" name="矩形 15"/>
          <p:cNvSpPr/>
          <p:nvPr/>
        </p:nvSpPr>
        <p:spPr>
          <a:xfrm>
            <a:off x="248668" y="4940904"/>
            <a:ext cx="1405695" cy="680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质量管理中心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知会</a:t>
            </a:r>
            <a:endParaRPr lang="zh-CN" altLang="en-US" sz="1200" b="1" dirty="0"/>
          </a:p>
        </p:txBody>
      </p:sp>
      <p:sp>
        <p:nvSpPr>
          <p:cNvPr id="27" name="矩形 26"/>
          <p:cNvSpPr/>
          <p:nvPr/>
        </p:nvSpPr>
        <p:spPr>
          <a:xfrm>
            <a:off x="2319338" y="1412776"/>
            <a:ext cx="1216323" cy="67993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/>
              <a:t>代课教师</a:t>
            </a:r>
            <a:endParaRPr lang="en-US" altLang="zh-CN" sz="1200" b="1" dirty="0"/>
          </a:p>
          <a:p>
            <a:pPr algn="ctr"/>
            <a:r>
              <a:rPr lang="zh-CN" altLang="en-US" sz="1200" b="1" dirty="0"/>
              <a:t>同意</a:t>
            </a:r>
          </a:p>
        </p:txBody>
      </p:sp>
      <p:sp>
        <p:nvSpPr>
          <p:cNvPr id="29" name="矩形 28"/>
          <p:cNvSpPr/>
          <p:nvPr/>
        </p:nvSpPr>
        <p:spPr>
          <a:xfrm>
            <a:off x="5773841" y="4947858"/>
            <a:ext cx="1405695" cy="680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授课班级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知会</a:t>
            </a:r>
            <a:endParaRPr lang="zh-CN" altLang="en-US" sz="1200" b="1" dirty="0"/>
          </a:p>
        </p:txBody>
      </p:sp>
      <p:sp>
        <p:nvSpPr>
          <p:cNvPr id="20" name="矩形 19"/>
          <p:cNvSpPr/>
          <p:nvPr/>
        </p:nvSpPr>
        <p:spPr>
          <a:xfrm>
            <a:off x="7588126" y="4947858"/>
            <a:ext cx="1405696" cy="680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调课双方教师</a:t>
            </a:r>
            <a:endParaRPr lang="en-US" altLang="zh-CN" sz="1200" b="1" dirty="0"/>
          </a:p>
          <a:p>
            <a:pPr algn="ctr"/>
            <a:r>
              <a:rPr lang="zh-CN" altLang="en-US" sz="1200" b="1" dirty="0"/>
              <a:t>知会</a:t>
            </a:r>
          </a:p>
        </p:txBody>
      </p:sp>
      <p:sp>
        <p:nvSpPr>
          <p:cNvPr id="22" name="矩形 21"/>
          <p:cNvSpPr/>
          <p:nvPr/>
        </p:nvSpPr>
        <p:spPr>
          <a:xfrm>
            <a:off x="3945814" y="4940904"/>
            <a:ext cx="1405695" cy="680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/>
              <a:t>开课部门教务办</a:t>
            </a:r>
            <a:endParaRPr lang="en-US" altLang="zh-CN" sz="1200" b="1" dirty="0"/>
          </a:p>
          <a:p>
            <a:pPr algn="ctr"/>
            <a:r>
              <a:rPr lang="zh-CN" altLang="en-US" sz="1200" b="1" dirty="0"/>
              <a:t>知会</a:t>
            </a:r>
          </a:p>
        </p:txBody>
      </p:sp>
      <p:sp>
        <p:nvSpPr>
          <p:cNvPr id="30" name="矩形 29"/>
          <p:cNvSpPr/>
          <p:nvPr/>
        </p:nvSpPr>
        <p:spPr>
          <a:xfrm>
            <a:off x="6012810" y="3840367"/>
            <a:ext cx="1802873" cy="56715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教务处（分管领导）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审批</a:t>
            </a:r>
            <a:endParaRPr lang="zh-CN" altLang="en-US" sz="1200" b="1" dirty="0"/>
          </a:p>
        </p:txBody>
      </p:sp>
      <p:sp>
        <p:nvSpPr>
          <p:cNvPr id="31" name="矩形 30"/>
          <p:cNvSpPr/>
          <p:nvPr/>
        </p:nvSpPr>
        <p:spPr>
          <a:xfrm>
            <a:off x="2113942" y="4940904"/>
            <a:ext cx="1405695" cy="680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教务处（教室管理）知会</a:t>
            </a:r>
            <a:endParaRPr lang="zh-CN" altLang="en-US" sz="1200" b="1" dirty="0"/>
          </a:p>
        </p:txBody>
      </p:sp>
      <p:cxnSp>
        <p:nvCxnSpPr>
          <p:cNvPr id="5" name="肘形连接符 4"/>
          <p:cNvCxnSpPr>
            <a:stCxn id="11" idx="3"/>
            <a:endCxn id="27" idx="1"/>
          </p:cNvCxnSpPr>
          <p:nvPr/>
        </p:nvCxnSpPr>
        <p:spPr>
          <a:xfrm flipV="1">
            <a:off x="1708807" y="1752742"/>
            <a:ext cx="610531" cy="324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肘形连接符 20"/>
          <p:cNvCxnSpPr>
            <a:stCxn id="27" idx="2"/>
            <a:endCxn id="12" idx="0"/>
          </p:cNvCxnSpPr>
          <p:nvPr/>
        </p:nvCxnSpPr>
        <p:spPr>
          <a:xfrm rot="5400000">
            <a:off x="2662126" y="2356538"/>
            <a:ext cx="529204" cy="1544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肘形连接符 25"/>
          <p:cNvCxnSpPr>
            <a:stCxn id="12" idx="3"/>
            <a:endCxn id="13" idx="1"/>
          </p:cNvCxnSpPr>
          <p:nvPr/>
        </p:nvCxnSpPr>
        <p:spPr>
          <a:xfrm flipV="1">
            <a:off x="3780649" y="2957494"/>
            <a:ext cx="647985" cy="1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肘形连接符 40"/>
          <p:cNvCxnSpPr>
            <a:stCxn id="13" idx="3"/>
            <a:endCxn id="14" idx="1"/>
          </p:cNvCxnSpPr>
          <p:nvPr/>
        </p:nvCxnSpPr>
        <p:spPr>
          <a:xfrm flipV="1">
            <a:off x="6012810" y="2954019"/>
            <a:ext cx="575414" cy="3475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肘形连接符 42"/>
          <p:cNvCxnSpPr>
            <a:stCxn id="14" idx="2"/>
            <a:endCxn id="15" idx="0"/>
          </p:cNvCxnSpPr>
          <p:nvPr/>
        </p:nvCxnSpPr>
        <p:spPr>
          <a:xfrm rot="5400000">
            <a:off x="5632616" y="1991077"/>
            <a:ext cx="557448" cy="3147545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/>
          <p:cNvCxnSpPr>
            <a:stCxn id="15" idx="3"/>
            <a:endCxn id="30" idx="1"/>
          </p:cNvCxnSpPr>
          <p:nvPr/>
        </p:nvCxnSpPr>
        <p:spPr>
          <a:xfrm flipV="1">
            <a:off x="5239003" y="4123942"/>
            <a:ext cx="773807" cy="3206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肘形连接符 47"/>
          <p:cNvCxnSpPr>
            <a:stCxn id="30" idx="2"/>
            <a:endCxn id="16" idx="0"/>
          </p:cNvCxnSpPr>
          <p:nvPr/>
        </p:nvCxnSpPr>
        <p:spPr>
          <a:xfrm rot="5400000">
            <a:off x="3666189" y="1692845"/>
            <a:ext cx="533387" cy="5962731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肘形连接符 49"/>
          <p:cNvCxnSpPr>
            <a:stCxn id="30" idx="2"/>
            <a:endCxn id="31" idx="0"/>
          </p:cNvCxnSpPr>
          <p:nvPr/>
        </p:nvCxnSpPr>
        <p:spPr>
          <a:xfrm rot="5400000">
            <a:off x="4598826" y="2625482"/>
            <a:ext cx="533387" cy="409745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肘形连接符 51"/>
          <p:cNvCxnSpPr>
            <a:stCxn id="30" idx="2"/>
            <a:endCxn id="22" idx="0"/>
          </p:cNvCxnSpPr>
          <p:nvPr/>
        </p:nvCxnSpPr>
        <p:spPr>
          <a:xfrm rot="5400000">
            <a:off x="5514762" y="3541418"/>
            <a:ext cx="533387" cy="2265585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肘形连接符 53"/>
          <p:cNvCxnSpPr>
            <a:stCxn id="30" idx="2"/>
            <a:endCxn id="29" idx="0"/>
          </p:cNvCxnSpPr>
          <p:nvPr/>
        </p:nvCxnSpPr>
        <p:spPr>
          <a:xfrm rot="5400000">
            <a:off x="6425298" y="4458908"/>
            <a:ext cx="540341" cy="437558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肘形连接符 55"/>
          <p:cNvCxnSpPr>
            <a:stCxn id="30" idx="2"/>
            <a:endCxn id="20" idx="0"/>
          </p:cNvCxnSpPr>
          <p:nvPr/>
        </p:nvCxnSpPr>
        <p:spPr>
          <a:xfrm rot="16200000" flipH="1">
            <a:off x="7332440" y="3989323"/>
            <a:ext cx="540341" cy="137672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圆角矩形 81"/>
          <p:cNvSpPr/>
          <p:nvPr/>
        </p:nvSpPr>
        <p:spPr>
          <a:xfrm>
            <a:off x="368095" y="2317009"/>
            <a:ext cx="1618778" cy="93256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900" b="1" dirty="0" smtClean="0">
                <a:solidFill>
                  <a:schemeClr val="tx1"/>
                </a:solidFill>
              </a:rPr>
              <a:t>1. </a:t>
            </a:r>
            <a:r>
              <a:rPr lang="zh-CN" altLang="en-US" sz="900" b="1" dirty="0" smtClean="0">
                <a:solidFill>
                  <a:schemeClr val="tx1"/>
                </a:solidFill>
              </a:rPr>
              <a:t>任课</a:t>
            </a:r>
            <a:r>
              <a:rPr lang="zh-CN" altLang="en-US" sz="900" b="1" dirty="0">
                <a:solidFill>
                  <a:schemeClr val="tx1"/>
                </a:solidFill>
              </a:rPr>
              <a:t>教师至少提前</a:t>
            </a:r>
            <a:r>
              <a:rPr lang="en-US" altLang="zh-CN" sz="900" b="1" dirty="0">
                <a:solidFill>
                  <a:schemeClr val="tx1"/>
                </a:solidFill>
              </a:rPr>
              <a:t>2</a:t>
            </a:r>
            <a:r>
              <a:rPr lang="zh-CN" altLang="en-US" sz="900" b="1" dirty="0" smtClean="0">
                <a:solidFill>
                  <a:schemeClr val="tx1"/>
                </a:solidFill>
              </a:rPr>
              <a:t>天</a:t>
            </a:r>
            <a:endParaRPr lang="en-US" altLang="zh-CN" sz="900" b="1" dirty="0" smtClean="0">
              <a:solidFill>
                <a:schemeClr val="tx1"/>
              </a:solidFill>
            </a:endParaRPr>
          </a:p>
          <a:p>
            <a:r>
              <a:rPr lang="zh-CN" altLang="en-US" sz="900" b="1" dirty="0" smtClean="0">
                <a:solidFill>
                  <a:schemeClr val="tx1"/>
                </a:solidFill>
              </a:rPr>
              <a:t>发起流程</a:t>
            </a:r>
            <a:endParaRPr lang="en-US" altLang="zh-CN" sz="900" b="1" dirty="0" smtClean="0">
              <a:solidFill>
                <a:schemeClr val="tx1"/>
              </a:solidFill>
            </a:endParaRPr>
          </a:p>
          <a:p>
            <a:r>
              <a:rPr lang="en-US" altLang="zh-CN" sz="900" b="1" dirty="0" smtClean="0">
                <a:solidFill>
                  <a:schemeClr val="tx1"/>
                </a:solidFill>
              </a:rPr>
              <a:t>2.</a:t>
            </a:r>
            <a:r>
              <a:rPr lang="zh-CN" altLang="en-US" sz="900" b="1" dirty="0">
                <a:solidFill>
                  <a:schemeClr val="tx1"/>
                </a:solidFill>
              </a:rPr>
              <a:t> </a:t>
            </a:r>
            <a:r>
              <a:rPr lang="zh-CN" altLang="en-US" sz="900" b="1" dirty="0" smtClean="0">
                <a:solidFill>
                  <a:schemeClr val="tx1"/>
                </a:solidFill>
              </a:rPr>
              <a:t>调课双方教师、课程、班级、时间及地点均从系统选择</a:t>
            </a:r>
            <a:endParaRPr lang="zh-CN" altLang="en-US" sz="900" b="1" dirty="0">
              <a:solidFill>
                <a:schemeClr val="tx1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41844" y="98942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优化目标：</a:t>
            </a:r>
            <a:endParaRPr lang="zh-CN" altLang="en-US" dirty="0"/>
          </a:p>
        </p:txBody>
      </p:sp>
      <p:sp>
        <p:nvSpPr>
          <p:cNvPr id="32" name="圆角矩形 31"/>
          <p:cNvSpPr/>
          <p:nvPr/>
        </p:nvSpPr>
        <p:spPr>
          <a:xfrm>
            <a:off x="5756608" y="6055344"/>
            <a:ext cx="1440160" cy="5760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b="1" dirty="0" smtClean="0">
                <a:solidFill>
                  <a:schemeClr val="tx1"/>
                </a:solidFill>
              </a:rPr>
              <a:t>对接学工系统，通知（教学班级）学生</a:t>
            </a:r>
            <a:endParaRPr lang="en-US" altLang="zh-CN" sz="900" b="1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sz="900" b="1" dirty="0" smtClean="0">
                <a:solidFill>
                  <a:schemeClr val="tx1"/>
                </a:solidFill>
              </a:rPr>
              <a:t>希望开通短信通知</a:t>
            </a:r>
            <a:endParaRPr lang="zh-CN" altLang="en-US" sz="900" b="1" dirty="0">
              <a:solidFill>
                <a:schemeClr val="tx1"/>
              </a:solidFill>
            </a:endParaRPr>
          </a:p>
        </p:txBody>
      </p:sp>
      <p:sp>
        <p:nvSpPr>
          <p:cNvPr id="33" name="圆角矩形 32"/>
          <p:cNvSpPr/>
          <p:nvPr/>
        </p:nvSpPr>
        <p:spPr>
          <a:xfrm>
            <a:off x="7570894" y="6033526"/>
            <a:ext cx="1440160" cy="5760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b="1" dirty="0" smtClean="0">
                <a:solidFill>
                  <a:schemeClr val="tx1"/>
                </a:solidFill>
              </a:rPr>
              <a:t>希望开通短信通知</a:t>
            </a:r>
            <a:endParaRPr lang="zh-CN" altLang="en-US" sz="900" b="1" dirty="0">
              <a:solidFill>
                <a:schemeClr val="tx1"/>
              </a:solidFill>
            </a:endParaRPr>
          </a:p>
        </p:txBody>
      </p:sp>
      <p:cxnSp>
        <p:nvCxnSpPr>
          <p:cNvPr id="3" name="直接连接符 2"/>
          <p:cNvCxnSpPr>
            <a:stCxn id="11" idx="2"/>
            <a:endCxn id="82" idx="0"/>
          </p:cNvCxnSpPr>
          <p:nvPr/>
        </p:nvCxnSpPr>
        <p:spPr>
          <a:xfrm>
            <a:off x="1088176" y="2093356"/>
            <a:ext cx="89308" cy="223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>
            <a:stCxn id="29" idx="2"/>
            <a:endCxn id="32" idx="0"/>
          </p:cNvCxnSpPr>
          <p:nvPr/>
        </p:nvCxnSpPr>
        <p:spPr>
          <a:xfrm flipH="1">
            <a:off x="6476688" y="5628258"/>
            <a:ext cx="1" cy="427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>
            <a:stCxn id="20" idx="2"/>
            <a:endCxn id="33" idx="0"/>
          </p:cNvCxnSpPr>
          <p:nvPr/>
        </p:nvCxnSpPr>
        <p:spPr>
          <a:xfrm>
            <a:off x="8290974" y="5628258"/>
            <a:ext cx="0" cy="4052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圆角矩形 41"/>
          <p:cNvSpPr/>
          <p:nvPr/>
        </p:nvSpPr>
        <p:spPr>
          <a:xfrm>
            <a:off x="1293122" y="3840367"/>
            <a:ext cx="1440160" cy="5760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b="1" dirty="0" smtClean="0">
                <a:solidFill>
                  <a:schemeClr val="tx1"/>
                </a:solidFill>
              </a:rPr>
              <a:t>修改教学信息</a:t>
            </a:r>
            <a:endParaRPr lang="zh-CN" altLang="en-US" sz="900" b="1" dirty="0">
              <a:solidFill>
                <a:schemeClr val="tx1"/>
              </a:solidFill>
            </a:endParaRPr>
          </a:p>
        </p:txBody>
      </p:sp>
      <p:cxnSp>
        <p:nvCxnSpPr>
          <p:cNvPr id="24" name="直接连接符 23"/>
          <p:cNvCxnSpPr>
            <a:stCxn id="15" idx="1"/>
            <a:endCxn id="42" idx="3"/>
          </p:cNvCxnSpPr>
          <p:nvPr/>
        </p:nvCxnSpPr>
        <p:spPr>
          <a:xfrm flipH="1">
            <a:off x="2733282" y="4127148"/>
            <a:ext cx="702848" cy="1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05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755576" y="1484784"/>
            <a:ext cx="1440160" cy="631931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/>
              <a:t>公教</a:t>
            </a:r>
            <a:r>
              <a:rPr lang="zh-CN" altLang="en-US" sz="1200" b="1" dirty="0" smtClean="0"/>
              <a:t>部发布申报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通知</a:t>
            </a:r>
            <a:endParaRPr lang="zh-CN" altLang="en-US" sz="1200" b="1" dirty="0"/>
          </a:p>
        </p:txBody>
      </p:sp>
      <p:sp>
        <p:nvSpPr>
          <p:cNvPr id="8" name="矩形 7"/>
          <p:cNvSpPr/>
          <p:nvPr/>
        </p:nvSpPr>
        <p:spPr>
          <a:xfrm>
            <a:off x="1080635" y="2680119"/>
            <a:ext cx="790042" cy="631931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教师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申报</a:t>
            </a:r>
            <a:endParaRPr lang="en-US" altLang="zh-CN" sz="1200" b="1" dirty="0" smtClean="0"/>
          </a:p>
        </p:txBody>
      </p:sp>
      <p:sp>
        <p:nvSpPr>
          <p:cNvPr id="9" name="矩形 8"/>
          <p:cNvSpPr/>
          <p:nvPr/>
        </p:nvSpPr>
        <p:spPr>
          <a:xfrm>
            <a:off x="2370608" y="2683193"/>
            <a:ext cx="1632987" cy="6319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课程归属部门教务办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审核</a:t>
            </a:r>
            <a:endParaRPr lang="zh-CN" altLang="en-US" sz="1200" b="1" dirty="0"/>
          </a:p>
        </p:txBody>
      </p:sp>
      <p:sp>
        <p:nvSpPr>
          <p:cNvPr id="11" name="矩形 10"/>
          <p:cNvSpPr/>
          <p:nvPr/>
        </p:nvSpPr>
        <p:spPr>
          <a:xfrm>
            <a:off x="3477744" y="5311773"/>
            <a:ext cx="1416965" cy="63193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教学工作委员会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评审</a:t>
            </a:r>
            <a:endParaRPr lang="zh-CN" altLang="en-US" sz="1200" b="1" dirty="0"/>
          </a:p>
        </p:txBody>
      </p:sp>
      <p:sp>
        <p:nvSpPr>
          <p:cNvPr id="12" name="矩形 11"/>
          <p:cNvSpPr/>
          <p:nvPr/>
        </p:nvSpPr>
        <p:spPr>
          <a:xfrm>
            <a:off x="5294735" y="5311773"/>
            <a:ext cx="1403392" cy="63193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教务处组织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学生选课</a:t>
            </a:r>
            <a:endParaRPr lang="zh-CN" altLang="en-US" sz="1200" b="1" dirty="0"/>
          </a:p>
        </p:txBody>
      </p:sp>
      <p:sp>
        <p:nvSpPr>
          <p:cNvPr id="13" name="矩形 12"/>
          <p:cNvSpPr/>
          <p:nvPr/>
        </p:nvSpPr>
        <p:spPr>
          <a:xfrm>
            <a:off x="7308304" y="5311773"/>
            <a:ext cx="1416966" cy="63193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教务处发布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开班公告</a:t>
            </a:r>
            <a:endParaRPr lang="zh-CN" altLang="en-US" sz="1200" b="1" dirty="0"/>
          </a:p>
        </p:txBody>
      </p:sp>
      <p:sp>
        <p:nvSpPr>
          <p:cNvPr id="27" name="矩形 26"/>
          <p:cNvSpPr/>
          <p:nvPr/>
        </p:nvSpPr>
        <p:spPr>
          <a:xfrm>
            <a:off x="4567496" y="2680119"/>
            <a:ext cx="1416963" cy="6319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课程归属部门领导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审核</a:t>
            </a:r>
            <a:endParaRPr lang="zh-CN" altLang="en-US" sz="1200" b="1" dirty="0"/>
          </a:p>
        </p:txBody>
      </p:sp>
      <p:sp>
        <p:nvSpPr>
          <p:cNvPr id="28" name="矩形 27"/>
          <p:cNvSpPr/>
          <p:nvPr/>
        </p:nvSpPr>
        <p:spPr>
          <a:xfrm>
            <a:off x="2625573" y="3783464"/>
            <a:ext cx="1520300" cy="63193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公教部教研室主任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初审</a:t>
            </a:r>
            <a:endParaRPr lang="zh-CN" altLang="en-US" sz="1200" b="1" dirty="0"/>
          </a:p>
        </p:txBody>
      </p:sp>
      <p:sp>
        <p:nvSpPr>
          <p:cNvPr id="30" name="矩形 29"/>
          <p:cNvSpPr/>
          <p:nvPr/>
        </p:nvSpPr>
        <p:spPr>
          <a:xfrm>
            <a:off x="5275977" y="3783463"/>
            <a:ext cx="1256575" cy="63193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公教部教务办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初审</a:t>
            </a:r>
            <a:endParaRPr lang="zh-CN" altLang="en-US" sz="1200" b="1" dirty="0"/>
          </a:p>
        </p:txBody>
      </p:sp>
      <p:sp>
        <p:nvSpPr>
          <p:cNvPr id="48" name="矩形 47"/>
          <p:cNvSpPr/>
          <p:nvPr/>
        </p:nvSpPr>
        <p:spPr>
          <a:xfrm>
            <a:off x="243757" y="320638"/>
            <a:ext cx="2419423" cy="61477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bg1"/>
                </a:solidFill>
              </a:rPr>
              <a:t>公共拓展课开课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cxnSp>
        <p:nvCxnSpPr>
          <p:cNvPr id="55" name="肘形连接符 54"/>
          <p:cNvCxnSpPr>
            <a:stCxn id="8" idx="3"/>
            <a:endCxn id="9" idx="1"/>
          </p:cNvCxnSpPr>
          <p:nvPr/>
        </p:nvCxnSpPr>
        <p:spPr>
          <a:xfrm>
            <a:off x="1870677" y="2996085"/>
            <a:ext cx="499931" cy="3074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7" idx="2"/>
            <a:endCxn id="8" idx="0"/>
          </p:cNvCxnSpPr>
          <p:nvPr/>
        </p:nvCxnSpPr>
        <p:spPr>
          <a:xfrm>
            <a:off x="1475656" y="2116715"/>
            <a:ext cx="0" cy="5634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>
            <a:stCxn id="9" idx="3"/>
            <a:endCxn id="27" idx="1"/>
          </p:cNvCxnSpPr>
          <p:nvPr/>
        </p:nvCxnSpPr>
        <p:spPr>
          <a:xfrm flipV="1">
            <a:off x="4003595" y="2996085"/>
            <a:ext cx="563901" cy="307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肘形连接符 77"/>
          <p:cNvCxnSpPr>
            <a:stCxn id="27" idx="2"/>
            <a:endCxn id="28" idx="0"/>
          </p:cNvCxnSpPr>
          <p:nvPr/>
        </p:nvCxnSpPr>
        <p:spPr>
          <a:xfrm rot="5400000">
            <a:off x="4095144" y="2602630"/>
            <a:ext cx="471414" cy="1890255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箭头连接符 78"/>
          <p:cNvCxnSpPr>
            <a:stCxn id="28" idx="3"/>
            <a:endCxn id="30" idx="1"/>
          </p:cNvCxnSpPr>
          <p:nvPr/>
        </p:nvCxnSpPr>
        <p:spPr>
          <a:xfrm flipV="1">
            <a:off x="4145873" y="4099429"/>
            <a:ext cx="1130104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肘形连接符 79"/>
          <p:cNvCxnSpPr>
            <a:stCxn id="30" idx="2"/>
            <a:endCxn id="100" idx="0"/>
          </p:cNvCxnSpPr>
          <p:nvPr/>
        </p:nvCxnSpPr>
        <p:spPr>
          <a:xfrm rot="5400000">
            <a:off x="3449185" y="2856692"/>
            <a:ext cx="896379" cy="4013782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箭头连接符 80"/>
          <p:cNvCxnSpPr>
            <a:stCxn id="11" idx="3"/>
            <a:endCxn id="12" idx="1"/>
          </p:cNvCxnSpPr>
          <p:nvPr/>
        </p:nvCxnSpPr>
        <p:spPr>
          <a:xfrm>
            <a:off x="4894709" y="5627739"/>
            <a:ext cx="40002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箭头连接符 81"/>
          <p:cNvCxnSpPr>
            <a:stCxn id="12" idx="3"/>
            <a:endCxn id="13" idx="1"/>
          </p:cNvCxnSpPr>
          <p:nvPr/>
        </p:nvCxnSpPr>
        <p:spPr>
          <a:xfrm>
            <a:off x="6698127" y="5627739"/>
            <a:ext cx="61017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矩形 57"/>
          <p:cNvSpPr/>
          <p:nvPr/>
        </p:nvSpPr>
        <p:spPr>
          <a:xfrm>
            <a:off x="539552" y="2398417"/>
            <a:ext cx="7848872" cy="2321151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3" name="圆角矩形 82"/>
          <p:cNvSpPr/>
          <p:nvPr/>
        </p:nvSpPr>
        <p:spPr>
          <a:xfrm>
            <a:off x="2467346" y="1582924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 smtClean="0"/>
              <a:t>第</a:t>
            </a:r>
            <a:r>
              <a:rPr lang="en-US" altLang="zh-CN" sz="1000" b="1" dirty="0" smtClean="0"/>
              <a:t>10</a:t>
            </a:r>
            <a:r>
              <a:rPr lang="zh-CN" altLang="en-US" sz="1000" b="1" dirty="0" smtClean="0"/>
              <a:t>周前</a:t>
            </a:r>
            <a:endParaRPr lang="zh-CN" altLang="en-US" sz="1000" b="1" dirty="0"/>
          </a:p>
        </p:txBody>
      </p:sp>
      <p:sp>
        <p:nvSpPr>
          <p:cNvPr id="84" name="圆角矩形 83"/>
          <p:cNvSpPr/>
          <p:nvPr/>
        </p:nvSpPr>
        <p:spPr>
          <a:xfrm>
            <a:off x="1093782" y="6270897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 smtClean="0"/>
              <a:t>第</a:t>
            </a:r>
            <a:r>
              <a:rPr lang="en-US" altLang="zh-CN" sz="1000" b="1" dirty="0" smtClean="0"/>
              <a:t>12</a:t>
            </a:r>
            <a:r>
              <a:rPr lang="zh-CN" altLang="en-US" sz="1000" b="1" dirty="0" smtClean="0"/>
              <a:t>周周五前</a:t>
            </a:r>
            <a:endParaRPr lang="zh-CN" altLang="en-US" sz="1000" b="1" dirty="0"/>
          </a:p>
        </p:txBody>
      </p:sp>
      <p:sp>
        <p:nvSpPr>
          <p:cNvPr id="85" name="圆角矩形 84"/>
          <p:cNvSpPr/>
          <p:nvPr/>
        </p:nvSpPr>
        <p:spPr>
          <a:xfrm>
            <a:off x="3385723" y="6259670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 smtClean="0"/>
              <a:t>第</a:t>
            </a:r>
            <a:r>
              <a:rPr lang="en-US" altLang="zh-CN" sz="1000" b="1" dirty="0" smtClean="0"/>
              <a:t>16</a:t>
            </a:r>
            <a:r>
              <a:rPr lang="zh-CN" altLang="en-US" sz="1000" b="1" dirty="0" smtClean="0"/>
              <a:t>周周五前</a:t>
            </a:r>
            <a:endParaRPr lang="zh-CN" altLang="en-US" sz="1000" b="1" dirty="0"/>
          </a:p>
        </p:txBody>
      </p:sp>
      <p:sp>
        <p:nvSpPr>
          <p:cNvPr id="91" name="圆角矩形 90"/>
          <p:cNvSpPr/>
          <p:nvPr/>
        </p:nvSpPr>
        <p:spPr>
          <a:xfrm>
            <a:off x="5197557" y="6259670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 smtClean="0"/>
              <a:t>第</a:t>
            </a:r>
            <a:r>
              <a:rPr lang="en-US" altLang="zh-CN" sz="1000" b="1" dirty="0" smtClean="0"/>
              <a:t>18</a:t>
            </a:r>
            <a:r>
              <a:rPr lang="zh-CN" altLang="en-US" sz="1000" b="1" dirty="0" smtClean="0"/>
              <a:t>周周五前</a:t>
            </a:r>
            <a:endParaRPr lang="zh-CN" altLang="en-US" sz="1000" b="1" dirty="0"/>
          </a:p>
        </p:txBody>
      </p:sp>
      <p:sp>
        <p:nvSpPr>
          <p:cNvPr id="92" name="圆角矩形 91"/>
          <p:cNvSpPr/>
          <p:nvPr/>
        </p:nvSpPr>
        <p:spPr>
          <a:xfrm>
            <a:off x="7217912" y="6245179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 smtClean="0"/>
              <a:t>第</a:t>
            </a:r>
            <a:r>
              <a:rPr lang="en-US" altLang="zh-CN" sz="1000" b="1" dirty="0" smtClean="0"/>
              <a:t>20</a:t>
            </a:r>
            <a:r>
              <a:rPr lang="zh-CN" altLang="en-US" sz="1000" b="1" dirty="0" smtClean="0"/>
              <a:t>周周二前</a:t>
            </a:r>
            <a:endParaRPr lang="zh-CN" altLang="en-US" sz="1000" b="1" dirty="0"/>
          </a:p>
        </p:txBody>
      </p:sp>
      <p:sp>
        <p:nvSpPr>
          <p:cNvPr id="96" name="圆角矩形 95"/>
          <p:cNvSpPr/>
          <p:nvPr/>
        </p:nvSpPr>
        <p:spPr>
          <a:xfrm>
            <a:off x="6419039" y="2780060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 smtClean="0"/>
              <a:t>第</a:t>
            </a:r>
            <a:r>
              <a:rPr lang="en-US" altLang="zh-CN" sz="1000" b="1" dirty="0" smtClean="0"/>
              <a:t>12</a:t>
            </a:r>
            <a:r>
              <a:rPr lang="zh-CN" altLang="en-US" sz="1000" b="1" dirty="0" smtClean="0"/>
              <a:t>周周四前</a:t>
            </a:r>
            <a:endParaRPr lang="zh-CN" altLang="en-US" sz="1000" b="1" dirty="0"/>
          </a:p>
        </p:txBody>
      </p:sp>
      <p:sp>
        <p:nvSpPr>
          <p:cNvPr id="97" name="圆角矩形 96"/>
          <p:cNvSpPr/>
          <p:nvPr/>
        </p:nvSpPr>
        <p:spPr>
          <a:xfrm>
            <a:off x="676782" y="3870622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 smtClean="0"/>
              <a:t>第</a:t>
            </a:r>
            <a:r>
              <a:rPr lang="en-US" altLang="zh-CN" sz="1000" b="1" dirty="0" smtClean="0"/>
              <a:t>12</a:t>
            </a:r>
            <a:r>
              <a:rPr lang="zh-CN" altLang="en-US" sz="1000" b="1" dirty="0" smtClean="0"/>
              <a:t>周周三前</a:t>
            </a:r>
            <a:endParaRPr lang="zh-CN" altLang="en-US" sz="1000" b="1" dirty="0"/>
          </a:p>
        </p:txBody>
      </p:sp>
      <p:sp>
        <p:nvSpPr>
          <p:cNvPr id="100" name="矩形 99"/>
          <p:cNvSpPr/>
          <p:nvPr/>
        </p:nvSpPr>
        <p:spPr>
          <a:xfrm>
            <a:off x="1182000" y="5311773"/>
            <a:ext cx="1416965" cy="63193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公教部教学主管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审核（清单）</a:t>
            </a:r>
            <a:endParaRPr lang="zh-CN" altLang="en-US" sz="1200" b="1" dirty="0"/>
          </a:p>
        </p:txBody>
      </p:sp>
      <p:cxnSp>
        <p:nvCxnSpPr>
          <p:cNvPr id="102" name="直接箭头连接符 101"/>
          <p:cNvCxnSpPr>
            <a:stCxn id="100" idx="3"/>
            <a:endCxn id="11" idx="1"/>
          </p:cNvCxnSpPr>
          <p:nvPr/>
        </p:nvCxnSpPr>
        <p:spPr>
          <a:xfrm>
            <a:off x="2598965" y="5627739"/>
            <a:ext cx="878779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接连接符 105"/>
          <p:cNvCxnSpPr>
            <a:stCxn id="7" idx="3"/>
            <a:endCxn id="83" idx="1"/>
          </p:cNvCxnSpPr>
          <p:nvPr/>
        </p:nvCxnSpPr>
        <p:spPr>
          <a:xfrm flipV="1">
            <a:off x="2195736" y="1798948"/>
            <a:ext cx="271610" cy="1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接连接符 108"/>
          <p:cNvCxnSpPr>
            <a:stCxn id="8" idx="2"/>
            <a:endCxn id="97" idx="0"/>
          </p:cNvCxnSpPr>
          <p:nvPr/>
        </p:nvCxnSpPr>
        <p:spPr>
          <a:xfrm>
            <a:off x="1475656" y="3312050"/>
            <a:ext cx="0" cy="558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11"/>
          <p:cNvCxnSpPr>
            <a:stCxn id="27" idx="3"/>
            <a:endCxn id="96" idx="1"/>
          </p:cNvCxnSpPr>
          <p:nvPr/>
        </p:nvCxnSpPr>
        <p:spPr>
          <a:xfrm flipV="1">
            <a:off x="5984459" y="2996084"/>
            <a:ext cx="43458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14"/>
          <p:cNvCxnSpPr>
            <a:stCxn id="100" idx="2"/>
            <a:endCxn id="84" idx="0"/>
          </p:cNvCxnSpPr>
          <p:nvPr/>
        </p:nvCxnSpPr>
        <p:spPr>
          <a:xfrm>
            <a:off x="1890483" y="5943704"/>
            <a:ext cx="2173" cy="327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16"/>
          <p:cNvCxnSpPr>
            <a:stCxn id="11" idx="2"/>
            <a:endCxn id="85" idx="0"/>
          </p:cNvCxnSpPr>
          <p:nvPr/>
        </p:nvCxnSpPr>
        <p:spPr>
          <a:xfrm flipH="1">
            <a:off x="4184597" y="5943704"/>
            <a:ext cx="1630" cy="315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连接符 118"/>
          <p:cNvCxnSpPr>
            <a:stCxn id="12" idx="2"/>
            <a:endCxn id="91" idx="0"/>
          </p:cNvCxnSpPr>
          <p:nvPr/>
        </p:nvCxnSpPr>
        <p:spPr>
          <a:xfrm>
            <a:off x="5996431" y="5943704"/>
            <a:ext cx="0" cy="315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接连接符 120"/>
          <p:cNvCxnSpPr>
            <a:stCxn id="13" idx="2"/>
            <a:endCxn id="92" idx="0"/>
          </p:cNvCxnSpPr>
          <p:nvPr/>
        </p:nvCxnSpPr>
        <p:spPr>
          <a:xfrm flipH="1">
            <a:off x="8016786" y="5943704"/>
            <a:ext cx="1" cy="301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圆角矩形 128"/>
          <p:cNvSpPr/>
          <p:nvPr/>
        </p:nvSpPr>
        <p:spPr>
          <a:xfrm>
            <a:off x="3320572" y="354129"/>
            <a:ext cx="1780624" cy="58127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b="1" dirty="0" err="1" smtClean="0">
                <a:solidFill>
                  <a:schemeClr val="tx1"/>
                </a:solidFill>
              </a:rPr>
              <a:t>Oa</a:t>
            </a:r>
            <a:r>
              <a:rPr lang="zh-CN" altLang="en-US" sz="800" b="1" dirty="0" smtClean="0">
                <a:solidFill>
                  <a:schemeClr val="tx1"/>
                </a:solidFill>
              </a:rPr>
              <a:t>办事流程</a:t>
            </a:r>
            <a:r>
              <a:rPr lang="en-US" altLang="zh-CN" sz="800" b="1" dirty="0" smtClean="0">
                <a:solidFill>
                  <a:schemeClr val="tx1"/>
                </a:solidFill>
              </a:rPr>
              <a:t>——</a:t>
            </a:r>
            <a:r>
              <a:rPr lang="zh-CN" altLang="en-US" sz="800" b="1" dirty="0" smtClean="0">
                <a:solidFill>
                  <a:schemeClr val="tx1"/>
                </a:solidFill>
              </a:rPr>
              <a:t>公共课教学部（素质赋能中心）</a:t>
            </a:r>
            <a:r>
              <a:rPr lang="en-US" altLang="zh-CN" sz="800" b="1" dirty="0" smtClean="0">
                <a:solidFill>
                  <a:schemeClr val="tx1"/>
                </a:solidFill>
              </a:rPr>
              <a:t>——</a:t>
            </a:r>
            <a:r>
              <a:rPr lang="zh-CN" altLang="en-US" sz="800" b="1" dirty="0" smtClean="0">
                <a:solidFill>
                  <a:schemeClr val="tx1"/>
                </a:solidFill>
              </a:rPr>
              <a:t>“公共拓展课开课申请表”，申报指引见附件</a:t>
            </a:r>
            <a:r>
              <a:rPr lang="en-US" altLang="zh-CN" sz="800" b="1" dirty="0" smtClean="0">
                <a:solidFill>
                  <a:schemeClr val="tx1"/>
                </a:solidFill>
              </a:rPr>
              <a:t>《</a:t>
            </a:r>
            <a:r>
              <a:rPr lang="zh-CN" altLang="zh-CN" sz="800" b="1" dirty="0">
                <a:solidFill>
                  <a:schemeClr val="tx1"/>
                </a:solidFill>
              </a:rPr>
              <a:t>公共拓展课教材预定操作流程</a:t>
            </a:r>
            <a:r>
              <a:rPr lang="en-US" altLang="zh-CN" sz="800" b="1" dirty="0" smtClean="0">
                <a:solidFill>
                  <a:schemeClr val="tx1"/>
                </a:solidFill>
              </a:rPr>
              <a:t>》</a:t>
            </a:r>
            <a:endParaRPr lang="zh-CN" altLang="en-US" sz="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19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3568" y="1484784"/>
            <a:ext cx="1440160" cy="631931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/>
              <a:t>公教</a:t>
            </a:r>
            <a:r>
              <a:rPr lang="zh-CN" altLang="en-US" sz="1200" b="1" dirty="0" smtClean="0"/>
              <a:t>部发布申报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通知</a:t>
            </a:r>
            <a:endParaRPr lang="zh-CN" altLang="en-US" sz="1200" b="1" dirty="0"/>
          </a:p>
        </p:txBody>
      </p:sp>
      <p:sp>
        <p:nvSpPr>
          <p:cNvPr id="8" name="矩形 7"/>
          <p:cNvSpPr/>
          <p:nvPr/>
        </p:nvSpPr>
        <p:spPr>
          <a:xfrm>
            <a:off x="1008627" y="2680119"/>
            <a:ext cx="790042" cy="631931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教师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申报</a:t>
            </a:r>
            <a:endParaRPr lang="en-US" altLang="zh-CN" sz="1200" b="1" dirty="0" smtClean="0"/>
          </a:p>
        </p:txBody>
      </p:sp>
      <p:sp>
        <p:nvSpPr>
          <p:cNvPr id="9" name="矩形 8"/>
          <p:cNvSpPr/>
          <p:nvPr/>
        </p:nvSpPr>
        <p:spPr>
          <a:xfrm>
            <a:off x="2298600" y="2683193"/>
            <a:ext cx="1632987" cy="6319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课程归属部门教务办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审核</a:t>
            </a:r>
            <a:endParaRPr lang="zh-CN" altLang="en-US" sz="1200" b="1" dirty="0"/>
          </a:p>
        </p:txBody>
      </p:sp>
      <p:sp>
        <p:nvSpPr>
          <p:cNvPr id="11" name="矩形 10"/>
          <p:cNvSpPr/>
          <p:nvPr/>
        </p:nvSpPr>
        <p:spPr>
          <a:xfrm>
            <a:off x="3405736" y="5311773"/>
            <a:ext cx="1416965" cy="63193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教务处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审定</a:t>
            </a:r>
            <a:endParaRPr lang="zh-CN" altLang="en-US" sz="1200" b="1" dirty="0"/>
          </a:p>
        </p:txBody>
      </p:sp>
      <p:sp>
        <p:nvSpPr>
          <p:cNvPr id="12" name="矩形 11"/>
          <p:cNvSpPr/>
          <p:nvPr/>
        </p:nvSpPr>
        <p:spPr>
          <a:xfrm>
            <a:off x="5222727" y="5311773"/>
            <a:ext cx="1403392" cy="63193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教务处预定教材</a:t>
            </a:r>
            <a:endParaRPr lang="zh-CN" altLang="en-US" sz="1200" b="1" dirty="0"/>
          </a:p>
        </p:txBody>
      </p:sp>
      <p:sp>
        <p:nvSpPr>
          <p:cNvPr id="27" name="矩形 26"/>
          <p:cNvSpPr/>
          <p:nvPr/>
        </p:nvSpPr>
        <p:spPr>
          <a:xfrm>
            <a:off x="4495488" y="2680119"/>
            <a:ext cx="1819677" cy="6319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课程归属部门教学主管审核</a:t>
            </a:r>
            <a:endParaRPr lang="zh-CN" altLang="en-US" sz="1200" b="1" dirty="0"/>
          </a:p>
        </p:txBody>
      </p:sp>
      <p:sp>
        <p:nvSpPr>
          <p:cNvPr id="28" name="矩形 27"/>
          <p:cNvSpPr/>
          <p:nvPr/>
        </p:nvSpPr>
        <p:spPr>
          <a:xfrm>
            <a:off x="2553565" y="3783464"/>
            <a:ext cx="1520300" cy="63193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公教部教研室主任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初审</a:t>
            </a:r>
            <a:endParaRPr lang="zh-CN" altLang="en-US" sz="1200" b="1" dirty="0"/>
          </a:p>
        </p:txBody>
      </p:sp>
      <p:sp>
        <p:nvSpPr>
          <p:cNvPr id="30" name="矩形 29"/>
          <p:cNvSpPr/>
          <p:nvPr/>
        </p:nvSpPr>
        <p:spPr>
          <a:xfrm>
            <a:off x="5203969" y="3783463"/>
            <a:ext cx="1256575" cy="63193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公教部教务办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初审</a:t>
            </a:r>
            <a:endParaRPr lang="zh-CN" altLang="en-US" sz="1200" b="1" dirty="0"/>
          </a:p>
        </p:txBody>
      </p:sp>
      <p:sp>
        <p:nvSpPr>
          <p:cNvPr id="48" name="矩形 47"/>
          <p:cNvSpPr/>
          <p:nvPr/>
        </p:nvSpPr>
        <p:spPr>
          <a:xfrm>
            <a:off x="243757" y="320638"/>
            <a:ext cx="2816075" cy="61477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bg1"/>
                </a:solidFill>
              </a:rPr>
              <a:t>公共拓展课教材预订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cxnSp>
        <p:nvCxnSpPr>
          <p:cNvPr id="55" name="肘形连接符 54"/>
          <p:cNvCxnSpPr>
            <a:stCxn id="8" idx="3"/>
            <a:endCxn id="9" idx="1"/>
          </p:cNvCxnSpPr>
          <p:nvPr/>
        </p:nvCxnSpPr>
        <p:spPr>
          <a:xfrm>
            <a:off x="1798669" y="2996085"/>
            <a:ext cx="499931" cy="3074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7" idx="2"/>
            <a:endCxn id="8" idx="0"/>
          </p:cNvCxnSpPr>
          <p:nvPr/>
        </p:nvCxnSpPr>
        <p:spPr>
          <a:xfrm>
            <a:off x="1403648" y="2116715"/>
            <a:ext cx="0" cy="5634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>
            <a:stCxn id="9" idx="3"/>
            <a:endCxn id="27" idx="1"/>
          </p:cNvCxnSpPr>
          <p:nvPr/>
        </p:nvCxnSpPr>
        <p:spPr>
          <a:xfrm flipV="1">
            <a:off x="3931587" y="2996085"/>
            <a:ext cx="563901" cy="307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肘形连接符 77"/>
          <p:cNvCxnSpPr>
            <a:stCxn id="27" idx="2"/>
            <a:endCxn id="28" idx="0"/>
          </p:cNvCxnSpPr>
          <p:nvPr/>
        </p:nvCxnSpPr>
        <p:spPr>
          <a:xfrm rot="5400000">
            <a:off x="4023136" y="2602630"/>
            <a:ext cx="471414" cy="1890255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箭头连接符 78"/>
          <p:cNvCxnSpPr>
            <a:stCxn id="28" idx="3"/>
            <a:endCxn id="30" idx="1"/>
          </p:cNvCxnSpPr>
          <p:nvPr/>
        </p:nvCxnSpPr>
        <p:spPr>
          <a:xfrm flipV="1">
            <a:off x="4073865" y="4099429"/>
            <a:ext cx="1130104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肘形连接符 79"/>
          <p:cNvCxnSpPr>
            <a:stCxn id="30" idx="2"/>
            <a:endCxn id="32" idx="0"/>
          </p:cNvCxnSpPr>
          <p:nvPr/>
        </p:nvCxnSpPr>
        <p:spPr>
          <a:xfrm rot="5400000">
            <a:off x="3590669" y="3070184"/>
            <a:ext cx="896379" cy="3586798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箭头连接符 80"/>
          <p:cNvCxnSpPr>
            <a:stCxn id="11" idx="3"/>
            <a:endCxn id="12" idx="1"/>
          </p:cNvCxnSpPr>
          <p:nvPr/>
        </p:nvCxnSpPr>
        <p:spPr>
          <a:xfrm>
            <a:off x="4822701" y="5627739"/>
            <a:ext cx="40002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矩形 57"/>
          <p:cNvSpPr/>
          <p:nvPr/>
        </p:nvSpPr>
        <p:spPr>
          <a:xfrm>
            <a:off x="611560" y="2398417"/>
            <a:ext cx="7920880" cy="2321151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圆角矩形 90"/>
          <p:cNvSpPr/>
          <p:nvPr/>
        </p:nvSpPr>
        <p:spPr>
          <a:xfrm>
            <a:off x="5125549" y="6219944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 smtClean="0"/>
              <a:t>第</a:t>
            </a:r>
            <a:r>
              <a:rPr lang="en-US" altLang="zh-CN" sz="1000" b="1" dirty="0" smtClean="0"/>
              <a:t>20</a:t>
            </a:r>
            <a:r>
              <a:rPr lang="zh-CN" altLang="en-US" sz="1000" b="1" dirty="0" smtClean="0"/>
              <a:t>周周五前</a:t>
            </a:r>
            <a:endParaRPr lang="zh-CN" altLang="en-US" sz="1000" b="1" dirty="0"/>
          </a:p>
        </p:txBody>
      </p:sp>
      <p:sp>
        <p:nvSpPr>
          <p:cNvPr id="26" name="圆角矩形 25"/>
          <p:cNvSpPr/>
          <p:nvPr/>
        </p:nvSpPr>
        <p:spPr>
          <a:xfrm>
            <a:off x="2466171" y="1584725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 smtClean="0"/>
              <a:t>第</a:t>
            </a:r>
            <a:r>
              <a:rPr lang="en-US" altLang="zh-CN" sz="1000" b="1" dirty="0" smtClean="0"/>
              <a:t>18</a:t>
            </a:r>
            <a:r>
              <a:rPr lang="zh-CN" altLang="en-US" sz="1000" b="1" dirty="0" smtClean="0"/>
              <a:t>周周三前</a:t>
            </a:r>
            <a:endParaRPr lang="zh-CN" altLang="en-US" sz="1000" b="1" dirty="0"/>
          </a:p>
        </p:txBody>
      </p:sp>
      <p:sp>
        <p:nvSpPr>
          <p:cNvPr id="29" name="圆角矩形 28"/>
          <p:cNvSpPr/>
          <p:nvPr/>
        </p:nvSpPr>
        <p:spPr>
          <a:xfrm>
            <a:off x="604774" y="3783463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 smtClean="0"/>
              <a:t>第</a:t>
            </a:r>
            <a:r>
              <a:rPr lang="en-US" altLang="zh-CN" sz="1000" b="1" dirty="0" smtClean="0"/>
              <a:t>18</a:t>
            </a:r>
            <a:r>
              <a:rPr lang="zh-CN" altLang="en-US" sz="1000" b="1" dirty="0" smtClean="0"/>
              <a:t>周周五前</a:t>
            </a:r>
            <a:endParaRPr lang="zh-CN" altLang="en-US" sz="1000" b="1" dirty="0"/>
          </a:p>
        </p:txBody>
      </p:sp>
      <p:sp>
        <p:nvSpPr>
          <p:cNvPr id="31" name="圆角矩形 30"/>
          <p:cNvSpPr/>
          <p:nvPr/>
        </p:nvSpPr>
        <p:spPr>
          <a:xfrm>
            <a:off x="1446584" y="6219944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 smtClean="0"/>
              <a:t>第</a:t>
            </a:r>
            <a:r>
              <a:rPr lang="en-US" altLang="zh-CN" sz="1000" b="1" dirty="0" smtClean="0"/>
              <a:t>19</a:t>
            </a:r>
            <a:r>
              <a:rPr lang="zh-CN" altLang="en-US" sz="1000" b="1" dirty="0" smtClean="0"/>
              <a:t>周周一前</a:t>
            </a:r>
            <a:endParaRPr lang="zh-CN" altLang="en-US" sz="1000" b="1" dirty="0"/>
          </a:p>
        </p:txBody>
      </p:sp>
      <p:sp>
        <p:nvSpPr>
          <p:cNvPr id="32" name="矩形 31"/>
          <p:cNvSpPr/>
          <p:nvPr/>
        </p:nvSpPr>
        <p:spPr>
          <a:xfrm>
            <a:off x="1536976" y="5311773"/>
            <a:ext cx="1416965" cy="63193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公教部教学主管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审核（清单）</a:t>
            </a:r>
            <a:endParaRPr lang="zh-CN" altLang="en-US" sz="1200" b="1" dirty="0"/>
          </a:p>
        </p:txBody>
      </p:sp>
      <p:cxnSp>
        <p:nvCxnSpPr>
          <p:cNvPr id="33" name="直接箭头连接符 32"/>
          <p:cNvCxnSpPr>
            <a:stCxn id="32" idx="3"/>
            <a:endCxn id="11" idx="1"/>
          </p:cNvCxnSpPr>
          <p:nvPr/>
        </p:nvCxnSpPr>
        <p:spPr>
          <a:xfrm>
            <a:off x="2953941" y="5627739"/>
            <a:ext cx="45179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>
            <a:stCxn id="7" idx="3"/>
            <a:endCxn id="26" idx="1"/>
          </p:cNvCxnSpPr>
          <p:nvPr/>
        </p:nvCxnSpPr>
        <p:spPr>
          <a:xfrm flipV="1">
            <a:off x="2123728" y="1800749"/>
            <a:ext cx="34244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>
            <a:stCxn id="8" idx="2"/>
            <a:endCxn id="29" idx="0"/>
          </p:cNvCxnSpPr>
          <p:nvPr/>
        </p:nvCxnSpPr>
        <p:spPr>
          <a:xfrm>
            <a:off x="1403648" y="3312050"/>
            <a:ext cx="0" cy="471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>
            <a:stCxn id="32" idx="2"/>
            <a:endCxn id="31" idx="0"/>
          </p:cNvCxnSpPr>
          <p:nvPr/>
        </p:nvCxnSpPr>
        <p:spPr>
          <a:xfrm flipH="1">
            <a:off x="2245458" y="5943704"/>
            <a:ext cx="1" cy="276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>
            <a:stCxn id="12" idx="2"/>
            <a:endCxn id="91" idx="0"/>
          </p:cNvCxnSpPr>
          <p:nvPr/>
        </p:nvCxnSpPr>
        <p:spPr>
          <a:xfrm>
            <a:off x="5924423" y="5943704"/>
            <a:ext cx="0" cy="276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圆角矩形 53"/>
          <p:cNvSpPr/>
          <p:nvPr/>
        </p:nvSpPr>
        <p:spPr>
          <a:xfrm>
            <a:off x="6626119" y="2680119"/>
            <a:ext cx="1780624" cy="58127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800" b="1" dirty="0">
                <a:solidFill>
                  <a:schemeClr val="tx1"/>
                </a:solidFill>
              </a:rPr>
              <a:t>自编教材的</a:t>
            </a:r>
            <a:r>
              <a:rPr lang="en-US" altLang="zh-CN" sz="800" b="1" dirty="0">
                <a:solidFill>
                  <a:schemeClr val="tx1"/>
                </a:solidFill>
              </a:rPr>
              <a:t>PDF</a:t>
            </a:r>
            <a:r>
              <a:rPr lang="zh-CN" altLang="zh-CN" sz="800" b="1" dirty="0">
                <a:solidFill>
                  <a:schemeClr val="tx1"/>
                </a:solidFill>
              </a:rPr>
              <a:t>电子</a:t>
            </a:r>
            <a:r>
              <a:rPr lang="zh-CN" altLang="zh-CN" sz="800" b="1" dirty="0" smtClean="0">
                <a:solidFill>
                  <a:schemeClr val="tx1"/>
                </a:solidFill>
              </a:rPr>
              <a:t>文档需</a:t>
            </a:r>
            <a:r>
              <a:rPr lang="zh-CN" altLang="zh-CN" sz="800" b="1" dirty="0">
                <a:solidFill>
                  <a:schemeClr val="tx1"/>
                </a:solidFill>
              </a:rPr>
              <a:t>由二级学院（教学部</a:t>
            </a:r>
            <a:r>
              <a:rPr lang="zh-CN" altLang="zh-CN" sz="800" b="1" dirty="0" smtClean="0">
                <a:solidFill>
                  <a:schemeClr val="tx1"/>
                </a:solidFill>
              </a:rPr>
              <a:t>）统一</a:t>
            </a:r>
            <a:r>
              <a:rPr lang="zh-CN" altLang="zh-CN" sz="800" b="1" dirty="0">
                <a:solidFill>
                  <a:schemeClr val="tx1"/>
                </a:solidFill>
              </a:rPr>
              <a:t>刻录在一张光盘</a:t>
            </a:r>
            <a:r>
              <a:rPr lang="zh-CN" altLang="zh-CN" sz="800" b="1" dirty="0" smtClean="0">
                <a:solidFill>
                  <a:schemeClr val="tx1"/>
                </a:solidFill>
              </a:rPr>
              <a:t>上</a:t>
            </a:r>
            <a:r>
              <a:rPr lang="zh-CN" altLang="en-US" sz="800" b="1" dirty="0" smtClean="0">
                <a:solidFill>
                  <a:schemeClr val="tx1"/>
                </a:solidFill>
              </a:rPr>
              <a:t>，并由</a:t>
            </a:r>
            <a:r>
              <a:rPr lang="zh-CN" altLang="zh-CN" sz="800" b="1" dirty="0" smtClean="0">
                <a:solidFill>
                  <a:schemeClr val="tx1"/>
                </a:solidFill>
              </a:rPr>
              <a:t>二</a:t>
            </a:r>
            <a:r>
              <a:rPr lang="zh-CN" altLang="zh-CN" sz="800" b="1" dirty="0">
                <a:solidFill>
                  <a:schemeClr val="tx1"/>
                </a:solidFill>
              </a:rPr>
              <a:t>级学院（教学部）院长（主任）</a:t>
            </a:r>
            <a:r>
              <a:rPr lang="zh-CN" altLang="zh-CN" sz="800" b="1" dirty="0" smtClean="0">
                <a:solidFill>
                  <a:schemeClr val="tx1"/>
                </a:solidFill>
              </a:rPr>
              <a:t>审核</a:t>
            </a:r>
            <a:r>
              <a:rPr lang="zh-CN" altLang="en-US" sz="800" b="1" dirty="0" smtClean="0">
                <a:solidFill>
                  <a:schemeClr val="tx1"/>
                </a:solidFill>
              </a:rPr>
              <a:t>、</a:t>
            </a:r>
            <a:r>
              <a:rPr lang="zh-CN" altLang="zh-CN" sz="800" b="1" dirty="0" smtClean="0">
                <a:solidFill>
                  <a:schemeClr val="tx1"/>
                </a:solidFill>
              </a:rPr>
              <a:t>签字</a:t>
            </a:r>
            <a:endParaRPr lang="zh-CN" altLang="en-US" sz="800" b="1" dirty="0">
              <a:solidFill>
                <a:schemeClr val="tx1"/>
              </a:solidFill>
            </a:endParaRPr>
          </a:p>
        </p:txBody>
      </p:sp>
      <p:sp>
        <p:nvSpPr>
          <p:cNvPr id="56" name="圆角矩形 55"/>
          <p:cNvSpPr/>
          <p:nvPr/>
        </p:nvSpPr>
        <p:spPr>
          <a:xfrm>
            <a:off x="3434944" y="337383"/>
            <a:ext cx="1780624" cy="58127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b="1" dirty="0" err="1" smtClean="0">
                <a:solidFill>
                  <a:schemeClr val="tx1"/>
                </a:solidFill>
              </a:rPr>
              <a:t>Oa</a:t>
            </a:r>
            <a:r>
              <a:rPr lang="zh-CN" altLang="en-US" sz="800" b="1" dirty="0" smtClean="0">
                <a:solidFill>
                  <a:schemeClr val="tx1"/>
                </a:solidFill>
              </a:rPr>
              <a:t>办事流程</a:t>
            </a:r>
            <a:r>
              <a:rPr lang="en-US" altLang="zh-CN" sz="800" b="1" dirty="0" smtClean="0">
                <a:solidFill>
                  <a:schemeClr val="tx1"/>
                </a:solidFill>
              </a:rPr>
              <a:t>——</a:t>
            </a:r>
            <a:r>
              <a:rPr lang="zh-CN" altLang="en-US" sz="800" b="1" dirty="0" smtClean="0">
                <a:solidFill>
                  <a:schemeClr val="tx1"/>
                </a:solidFill>
              </a:rPr>
              <a:t>公共课教学部（素质赋能中心）</a:t>
            </a:r>
            <a:r>
              <a:rPr lang="en-US" altLang="zh-CN" sz="800" b="1" dirty="0" smtClean="0">
                <a:solidFill>
                  <a:schemeClr val="tx1"/>
                </a:solidFill>
              </a:rPr>
              <a:t>——</a:t>
            </a:r>
            <a:r>
              <a:rPr lang="zh-CN" altLang="en-US" sz="800" b="1" dirty="0" smtClean="0">
                <a:solidFill>
                  <a:schemeClr val="tx1"/>
                </a:solidFill>
              </a:rPr>
              <a:t>“公共拓展课教材预定表”，申报指引见附件</a:t>
            </a:r>
            <a:r>
              <a:rPr lang="en-US" altLang="zh-CN" sz="800" b="1" dirty="0" smtClean="0">
                <a:solidFill>
                  <a:schemeClr val="tx1"/>
                </a:solidFill>
              </a:rPr>
              <a:t>《</a:t>
            </a:r>
            <a:r>
              <a:rPr lang="zh-CN" altLang="zh-CN" sz="800" b="1" dirty="0">
                <a:solidFill>
                  <a:schemeClr val="tx1"/>
                </a:solidFill>
              </a:rPr>
              <a:t>公共拓展课教材预定操作流程</a:t>
            </a:r>
            <a:r>
              <a:rPr lang="en-US" altLang="zh-CN" sz="800" b="1" dirty="0" smtClean="0">
                <a:solidFill>
                  <a:schemeClr val="tx1"/>
                </a:solidFill>
              </a:rPr>
              <a:t>》</a:t>
            </a:r>
            <a:endParaRPr lang="zh-CN" altLang="en-US" sz="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11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755576" y="1484784"/>
            <a:ext cx="1440160" cy="631931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>
                <a:solidFill>
                  <a:prstClr val="white"/>
                </a:solidFill>
              </a:rPr>
              <a:t>公教</a:t>
            </a:r>
            <a:r>
              <a:rPr lang="zh-CN" altLang="en-US" sz="1200" b="1" dirty="0" smtClean="0">
                <a:solidFill>
                  <a:prstClr val="white"/>
                </a:solidFill>
              </a:rPr>
              <a:t>部发布申报</a:t>
            </a:r>
            <a:endParaRPr lang="en-US" altLang="zh-CN" sz="1200" b="1" dirty="0" smtClean="0">
              <a:solidFill>
                <a:prstClr val="white"/>
              </a:solidFill>
            </a:endParaRPr>
          </a:p>
          <a:p>
            <a:pPr algn="ctr"/>
            <a:r>
              <a:rPr lang="zh-CN" altLang="en-US" sz="1200" b="1" dirty="0" smtClean="0">
                <a:solidFill>
                  <a:prstClr val="white"/>
                </a:solidFill>
              </a:rPr>
              <a:t>通知</a:t>
            </a:r>
            <a:endParaRPr lang="zh-CN" altLang="en-US" sz="1200" b="1" dirty="0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80635" y="2680119"/>
            <a:ext cx="790042" cy="631931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>
                <a:solidFill>
                  <a:prstClr val="white"/>
                </a:solidFill>
              </a:rPr>
              <a:t>教师</a:t>
            </a:r>
            <a:endParaRPr lang="en-US" altLang="zh-CN" sz="1200" b="1" dirty="0" smtClean="0">
              <a:solidFill>
                <a:prstClr val="white"/>
              </a:solidFill>
            </a:endParaRPr>
          </a:p>
          <a:p>
            <a:pPr algn="ctr"/>
            <a:r>
              <a:rPr lang="zh-CN" altLang="en-US" sz="1200" b="1" dirty="0" smtClean="0">
                <a:solidFill>
                  <a:prstClr val="white"/>
                </a:solidFill>
              </a:rPr>
              <a:t>申报</a:t>
            </a:r>
            <a:endParaRPr lang="en-US" altLang="zh-CN" sz="1200" b="1" dirty="0" smtClean="0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370608" y="2683193"/>
            <a:ext cx="1632987" cy="6319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>
                <a:solidFill>
                  <a:prstClr val="white"/>
                </a:solidFill>
              </a:rPr>
              <a:t>公教部</a:t>
            </a:r>
            <a:endParaRPr lang="en-US" altLang="zh-CN" sz="1200" b="1" dirty="0" smtClean="0">
              <a:solidFill>
                <a:prstClr val="white"/>
              </a:solidFill>
            </a:endParaRPr>
          </a:p>
          <a:p>
            <a:pPr algn="ctr"/>
            <a:r>
              <a:rPr lang="zh-CN" altLang="en-US" sz="1200" b="1" dirty="0" smtClean="0">
                <a:solidFill>
                  <a:prstClr val="white"/>
                </a:solidFill>
              </a:rPr>
              <a:t>审核</a:t>
            </a:r>
            <a:endParaRPr lang="zh-CN" altLang="en-US" sz="1200" b="1" dirty="0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487904" y="5311773"/>
            <a:ext cx="1416965" cy="63193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>
                <a:solidFill>
                  <a:prstClr val="white"/>
                </a:solidFill>
              </a:rPr>
              <a:t>开学第一节课</a:t>
            </a:r>
          </a:p>
        </p:txBody>
      </p:sp>
      <p:sp>
        <p:nvSpPr>
          <p:cNvPr id="27" name="矩形 26"/>
          <p:cNvSpPr/>
          <p:nvPr/>
        </p:nvSpPr>
        <p:spPr>
          <a:xfrm>
            <a:off x="4567496" y="2680119"/>
            <a:ext cx="1416963" cy="6319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>
                <a:solidFill>
                  <a:prstClr val="white"/>
                </a:solidFill>
              </a:rPr>
              <a:t>教师名单确认</a:t>
            </a:r>
          </a:p>
        </p:txBody>
      </p:sp>
      <p:sp>
        <p:nvSpPr>
          <p:cNvPr id="28" name="矩形 27"/>
          <p:cNvSpPr/>
          <p:nvPr/>
        </p:nvSpPr>
        <p:spPr>
          <a:xfrm>
            <a:off x="2625573" y="3783464"/>
            <a:ext cx="1520300" cy="63193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>
                <a:solidFill>
                  <a:prstClr val="white"/>
                </a:solidFill>
              </a:rPr>
              <a:t>排课</a:t>
            </a:r>
          </a:p>
        </p:txBody>
      </p:sp>
      <p:sp>
        <p:nvSpPr>
          <p:cNvPr id="30" name="矩形 29"/>
          <p:cNvSpPr/>
          <p:nvPr/>
        </p:nvSpPr>
        <p:spPr>
          <a:xfrm>
            <a:off x="4929505" y="3829050"/>
            <a:ext cx="1172210" cy="63182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>
                <a:solidFill>
                  <a:prstClr val="white"/>
                </a:solidFill>
              </a:rPr>
              <a:t>教师信息导入在线平台</a:t>
            </a:r>
          </a:p>
        </p:txBody>
      </p:sp>
      <p:sp>
        <p:nvSpPr>
          <p:cNvPr id="48" name="矩形 47"/>
          <p:cNvSpPr/>
          <p:nvPr/>
        </p:nvSpPr>
        <p:spPr>
          <a:xfrm>
            <a:off x="243757" y="320638"/>
            <a:ext cx="2419423" cy="61477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prstClr val="white"/>
                </a:solidFill>
              </a:rPr>
              <a:t>信息技术流程</a:t>
            </a:r>
          </a:p>
        </p:txBody>
      </p:sp>
      <p:cxnSp>
        <p:nvCxnSpPr>
          <p:cNvPr id="55" name="肘形连接符 54"/>
          <p:cNvCxnSpPr>
            <a:stCxn id="8" idx="3"/>
            <a:endCxn id="9" idx="1"/>
          </p:cNvCxnSpPr>
          <p:nvPr/>
        </p:nvCxnSpPr>
        <p:spPr>
          <a:xfrm>
            <a:off x="1870710" y="2996565"/>
            <a:ext cx="499745" cy="3175"/>
          </a:xfrm>
          <a:prstGeom prst="bentConnector3">
            <a:avLst>
              <a:gd name="adj1" fmla="val 5006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7" idx="2"/>
            <a:endCxn id="8" idx="0"/>
          </p:cNvCxnSpPr>
          <p:nvPr/>
        </p:nvCxnSpPr>
        <p:spPr>
          <a:xfrm>
            <a:off x="1475656" y="2116715"/>
            <a:ext cx="0" cy="5634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>
            <a:stCxn id="9" idx="3"/>
            <a:endCxn id="27" idx="1"/>
          </p:cNvCxnSpPr>
          <p:nvPr/>
        </p:nvCxnSpPr>
        <p:spPr>
          <a:xfrm flipV="1">
            <a:off x="4003595" y="2996619"/>
            <a:ext cx="563880" cy="317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肘形连接符 77"/>
          <p:cNvCxnSpPr>
            <a:stCxn id="27" idx="2"/>
            <a:endCxn id="28" idx="0"/>
          </p:cNvCxnSpPr>
          <p:nvPr/>
        </p:nvCxnSpPr>
        <p:spPr>
          <a:xfrm rot="5400000">
            <a:off x="4095433" y="2602548"/>
            <a:ext cx="471170" cy="1890395"/>
          </a:xfrm>
          <a:prstGeom prst="bentConnector3">
            <a:avLst>
              <a:gd name="adj1" fmla="val 49933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箭头连接符 78"/>
          <p:cNvCxnSpPr/>
          <p:nvPr/>
        </p:nvCxnSpPr>
        <p:spPr>
          <a:xfrm flipV="1">
            <a:off x="4125595" y="4077335"/>
            <a:ext cx="806450" cy="222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肘形连接符 79"/>
          <p:cNvCxnSpPr/>
          <p:nvPr/>
        </p:nvCxnSpPr>
        <p:spPr>
          <a:xfrm rot="5400000">
            <a:off x="3344863" y="3008313"/>
            <a:ext cx="720090" cy="3625215"/>
          </a:xfrm>
          <a:prstGeom prst="bentConnector3">
            <a:avLst>
              <a:gd name="adj1" fmla="val 49956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矩形 57"/>
          <p:cNvSpPr/>
          <p:nvPr/>
        </p:nvSpPr>
        <p:spPr>
          <a:xfrm>
            <a:off x="431165" y="2386330"/>
            <a:ext cx="7969250" cy="2320925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3" name="圆角矩形 82"/>
          <p:cNvSpPr/>
          <p:nvPr/>
        </p:nvSpPr>
        <p:spPr>
          <a:xfrm>
            <a:off x="2467346" y="1582924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 smtClean="0">
                <a:solidFill>
                  <a:prstClr val="white"/>
                </a:solidFill>
              </a:rPr>
              <a:t>期末前三周</a:t>
            </a:r>
            <a:endParaRPr lang="zh-CN" altLang="en-US" sz="1000" b="1" dirty="0">
              <a:solidFill>
                <a:prstClr val="white"/>
              </a:solidFill>
            </a:endParaRPr>
          </a:p>
        </p:txBody>
      </p:sp>
      <p:sp>
        <p:nvSpPr>
          <p:cNvPr id="84" name="圆角矩形 83"/>
          <p:cNvSpPr/>
          <p:nvPr/>
        </p:nvSpPr>
        <p:spPr>
          <a:xfrm>
            <a:off x="1093782" y="6270897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 smtClean="0">
                <a:solidFill>
                  <a:prstClr val="white"/>
                </a:solidFill>
              </a:rPr>
              <a:t>开学后第一周</a:t>
            </a:r>
          </a:p>
        </p:txBody>
      </p:sp>
      <p:sp>
        <p:nvSpPr>
          <p:cNvPr id="85" name="圆角矩形 84"/>
          <p:cNvSpPr/>
          <p:nvPr/>
        </p:nvSpPr>
        <p:spPr>
          <a:xfrm>
            <a:off x="3385723" y="6259670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0" b="1" dirty="0">
              <a:solidFill>
                <a:prstClr val="white"/>
              </a:solidFill>
            </a:endParaRPr>
          </a:p>
        </p:txBody>
      </p:sp>
      <p:sp>
        <p:nvSpPr>
          <p:cNvPr id="96" name="圆角矩形 95"/>
          <p:cNvSpPr/>
          <p:nvPr/>
        </p:nvSpPr>
        <p:spPr>
          <a:xfrm>
            <a:off x="6429199" y="2780060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prstClr val="white"/>
                </a:solidFill>
              </a:rPr>
              <a:t>期末前一周</a:t>
            </a:r>
          </a:p>
        </p:txBody>
      </p:sp>
      <p:sp>
        <p:nvSpPr>
          <p:cNvPr id="97" name="圆角矩形 96"/>
          <p:cNvSpPr/>
          <p:nvPr/>
        </p:nvSpPr>
        <p:spPr>
          <a:xfrm>
            <a:off x="676782" y="3870622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prstClr val="white"/>
                </a:solidFill>
              </a:rPr>
              <a:t>期末前两周</a:t>
            </a:r>
          </a:p>
        </p:txBody>
      </p:sp>
      <p:sp>
        <p:nvSpPr>
          <p:cNvPr id="100" name="矩形 99"/>
          <p:cNvSpPr/>
          <p:nvPr/>
        </p:nvSpPr>
        <p:spPr>
          <a:xfrm>
            <a:off x="1181735" y="5180965"/>
            <a:ext cx="1417320" cy="90995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b="1" dirty="0">
              <a:solidFill>
                <a:prstClr val="white"/>
              </a:solidFill>
            </a:endParaRPr>
          </a:p>
          <a:p>
            <a:pPr algn="ctr"/>
            <a:endParaRPr lang="zh-CN" altLang="en-US" sz="1200" b="1" dirty="0">
              <a:solidFill>
                <a:prstClr val="white"/>
              </a:solidFill>
            </a:endParaRPr>
          </a:p>
          <a:p>
            <a:pPr algn="ctr"/>
            <a:r>
              <a:rPr lang="en-US" altLang="zh-CN" sz="1200" b="1" dirty="0">
                <a:solidFill>
                  <a:prstClr val="white"/>
                </a:solidFill>
              </a:rPr>
              <a:t>1.</a:t>
            </a:r>
            <a:r>
              <a:rPr lang="zh-CN" altLang="en-US" sz="1200" b="1" dirty="0">
                <a:solidFill>
                  <a:prstClr val="white"/>
                </a:solidFill>
              </a:rPr>
              <a:t>教师培训</a:t>
            </a:r>
          </a:p>
          <a:p>
            <a:pPr algn="ctr"/>
            <a:r>
              <a:rPr lang="en-US" altLang="zh-CN" sz="1200" b="1" dirty="0">
                <a:solidFill>
                  <a:prstClr val="white"/>
                </a:solidFill>
              </a:rPr>
              <a:t>2.</a:t>
            </a:r>
            <a:r>
              <a:rPr lang="zh-CN" altLang="en-US" sz="1200" b="1" dirty="0">
                <a:solidFill>
                  <a:prstClr val="white"/>
                </a:solidFill>
                <a:sym typeface="+mn-ea"/>
              </a:rPr>
              <a:t>教学资料发放</a:t>
            </a:r>
          </a:p>
          <a:p>
            <a:pPr algn="ctr"/>
            <a:r>
              <a:rPr lang="en-US" altLang="zh-CN" sz="1200" b="1" dirty="0">
                <a:solidFill>
                  <a:prstClr val="white"/>
                </a:solidFill>
                <a:sym typeface="+mn-ea"/>
              </a:rPr>
              <a:t>3.</a:t>
            </a:r>
            <a:r>
              <a:rPr lang="zh-CN" altLang="en-US" sz="1200" b="1" dirty="0">
                <a:solidFill>
                  <a:prstClr val="white"/>
                </a:solidFill>
                <a:sym typeface="+mn-ea"/>
              </a:rPr>
              <a:t>任课教师线上确认班级</a:t>
            </a:r>
            <a:endParaRPr lang="zh-CN" altLang="en-US" sz="1200" b="1" dirty="0">
              <a:solidFill>
                <a:prstClr val="white"/>
              </a:solidFill>
            </a:endParaRPr>
          </a:p>
          <a:p>
            <a:pPr algn="ctr"/>
            <a:endParaRPr lang="zh-CN" altLang="en-US" sz="1200" b="1" dirty="0">
              <a:solidFill>
                <a:prstClr val="white"/>
              </a:solidFill>
              <a:sym typeface="+mn-ea"/>
            </a:endParaRPr>
          </a:p>
          <a:p>
            <a:pPr algn="ctr"/>
            <a:endParaRPr lang="zh-CN" altLang="en-US" sz="1200" b="1" dirty="0">
              <a:solidFill>
                <a:prstClr val="white"/>
              </a:solidFill>
            </a:endParaRPr>
          </a:p>
        </p:txBody>
      </p:sp>
      <p:cxnSp>
        <p:nvCxnSpPr>
          <p:cNvPr id="102" name="直接箭头连接符 101"/>
          <p:cNvCxnSpPr>
            <a:stCxn id="100" idx="3"/>
            <a:endCxn id="11" idx="1"/>
          </p:cNvCxnSpPr>
          <p:nvPr/>
        </p:nvCxnSpPr>
        <p:spPr>
          <a:xfrm flipV="1">
            <a:off x="2598965" y="5627739"/>
            <a:ext cx="889000" cy="825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接连接符 105"/>
          <p:cNvCxnSpPr>
            <a:stCxn id="7" idx="3"/>
            <a:endCxn id="83" idx="1"/>
          </p:cNvCxnSpPr>
          <p:nvPr/>
        </p:nvCxnSpPr>
        <p:spPr>
          <a:xfrm flipV="1">
            <a:off x="2195736" y="1798948"/>
            <a:ext cx="271610" cy="1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接连接符 108"/>
          <p:cNvCxnSpPr>
            <a:stCxn id="8" idx="2"/>
            <a:endCxn id="97" idx="0"/>
          </p:cNvCxnSpPr>
          <p:nvPr/>
        </p:nvCxnSpPr>
        <p:spPr>
          <a:xfrm>
            <a:off x="1475656" y="3312050"/>
            <a:ext cx="0" cy="558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11"/>
          <p:cNvCxnSpPr>
            <a:stCxn id="27" idx="3"/>
            <a:endCxn id="96" idx="1"/>
          </p:cNvCxnSpPr>
          <p:nvPr/>
        </p:nvCxnSpPr>
        <p:spPr>
          <a:xfrm flipV="1">
            <a:off x="5984459" y="2996085"/>
            <a:ext cx="445135" cy="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14"/>
          <p:cNvCxnSpPr>
            <a:stCxn id="100" idx="2"/>
            <a:endCxn id="84" idx="0"/>
          </p:cNvCxnSpPr>
          <p:nvPr/>
        </p:nvCxnSpPr>
        <p:spPr>
          <a:xfrm>
            <a:off x="1890483" y="6091024"/>
            <a:ext cx="1905" cy="179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16"/>
          <p:cNvCxnSpPr/>
          <p:nvPr/>
        </p:nvCxnSpPr>
        <p:spPr>
          <a:xfrm flipH="1">
            <a:off x="4190672" y="5954499"/>
            <a:ext cx="12065" cy="31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圆角矩形 128"/>
          <p:cNvSpPr/>
          <p:nvPr/>
        </p:nvSpPr>
        <p:spPr>
          <a:xfrm>
            <a:off x="3306602" y="354129"/>
            <a:ext cx="1780624" cy="581279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" b="1">
                <a:solidFill>
                  <a:prstClr val="black"/>
                </a:solidFill>
              </a:rPr>
              <a:t>期末教学文件包括</a:t>
            </a:r>
            <a:r>
              <a:rPr sz="800" b="1">
                <a:solidFill>
                  <a:prstClr val="black"/>
                </a:solidFill>
              </a:rPr>
              <a:t>教学大纲、授课计划、教案、课件</a:t>
            </a:r>
            <a:r>
              <a:rPr lang="zh-CN" altLang="en-US" sz="800" b="1">
                <a:solidFill>
                  <a:prstClr val="black"/>
                </a:solidFill>
              </a:rPr>
              <a:t>、课程成绩、成绩分析表、学生评议表。</a:t>
            </a:r>
          </a:p>
        </p:txBody>
      </p:sp>
      <p:sp>
        <p:nvSpPr>
          <p:cNvPr id="4" name="矩形 3"/>
          <p:cNvSpPr/>
          <p:nvPr/>
        </p:nvSpPr>
        <p:spPr>
          <a:xfrm>
            <a:off x="5662295" y="5140325"/>
            <a:ext cx="1172845" cy="77914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>
                <a:solidFill>
                  <a:prstClr val="white"/>
                </a:solidFill>
              </a:rPr>
              <a:t>期初教学文件提交</a:t>
            </a:r>
          </a:p>
        </p:txBody>
      </p:sp>
      <p:cxnSp>
        <p:nvCxnSpPr>
          <p:cNvPr id="5" name="直接箭头连接符 4"/>
          <p:cNvCxnSpPr>
            <a:endCxn id="4" idx="1"/>
          </p:cNvCxnSpPr>
          <p:nvPr/>
        </p:nvCxnSpPr>
        <p:spPr>
          <a:xfrm flipV="1">
            <a:off x="4932680" y="5530215"/>
            <a:ext cx="729615" cy="177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7422515" y="5123815"/>
            <a:ext cx="889000" cy="71501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1200" b="1" dirty="0">
                <a:solidFill>
                  <a:prstClr val="white"/>
                </a:solidFill>
                <a:sym typeface="+mn-ea"/>
              </a:rPr>
              <a:t>期末教学文件提交</a:t>
            </a:r>
          </a:p>
        </p:txBody>
      </p:sp>
      <p:cxnSp>
        <p:nvCxnSpPr>
          <p:cNvPr id="23" name="直接箭头连接符 22"/>
          <p:cNvCxnSpPr/>
          <p:nvPr/>
        </p:nvCxnSpPr>
        <p:spPr>
          <a:xfrm flipV="1">
            <a:off x="6692900" y="5512435"/>
            <a:ext cx="729615" cy="177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6519394" y="3783328"/>
            <a:ext cx="1416965" cy="63193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1200" b="1" dirty="0">
                <a:solidFill>
                  <a:prstClr val="white"/>
                </a:solidFill>
                <a:sym typeface="+mn-ea"/>
              </a:rPr>
              <a:t>学生信息导入在线平台</a:t>
            </a:r>
          </a:p>
        </p:txBody>
      </p:sp>
      <p:cxnSp>
        <p:nvCxnSpPr>
          <p:cNvPr id="26" name="直接箭头连接符 25"/>
          <p:cNvCxnSpPr>
            <a:stCxn id="30" idx="3"/>
          </p:cNvCxnSpPr>
          <p:nvPr/>
        </p:nvCxnSpPr>
        <p:spPr>
          <a:xfrm>
            <a:off x="6101715" y="4145280"/>
            <a:ext cx="414655" cy="381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5423535" y="5057140"/>
            <a:ext cx="3268345" cy="1072515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4" name="圆角矩形 33"/>
          <p:cNvSpPr/>
          <p:nvPr/>
        </p:nvSpPr>
        <p:spPr>
          <a:xfrm>
            <a:off x="5276118" y="6278720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prstClr val="white"/>
                </a:solidFill>
              </a:rPr>
              <a:t>开课后前两周</a:t>
            </a:r>
          </a:p>
        </p:txBody>
      </p:sp>
      <p:sp>
        <p:nvSpPr>
          <p:cNvPr id="35" name="圆角矩形 34"/>
          <p:cNvSpPr/>
          <p:nvPr/>
        </p:nvSpPr>
        <p:spPr>
          <a:xfrm>
            <a:off x="7155083" y="6255225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prstClr val="white"/>
                </a:solidFill>
              </a:rPr>
              <a:t>期末最后一周</a:t>
            </a:r>
          </a:p>
        </p:txBody>
      </p:sp>
      <p:cxnSp>
        <p:nvCxnSpPr>
          <p:cNvPr id="36" name="直接连接符 35"/>
          <p:cNvCxnSpPr/>
          <p:nvPr/>
        </p:nvCxnSpPr>
        <p:spPr>
          <a:xfrm flipH="1">
            <a:off x="6102022" y="5962754"/>
            <a:ext cx="12065" cy="31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>
            <a:stCxn id="22" idx="2"/>
          </p:cNvCxnSpPr>
          <p:nvPr/>
        </p:nvCxnSpPr>
        <p:spPr>
          <a:xfrm flipH="1">
            <a:off x="7831455" y="5838825"/>
            <a:ext cx="35560" cy="351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43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3757" y="320638"/>
            <a:ext cx="2456035" cy="61477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/>
              <a:t>深信院日常教学资料油印审批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34076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现状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46" y="2276872"/>
            <a:ext cx="7553325" cy="40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0222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3757" y="320638"/>
            <a:ext cx="2456035" cy="61477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/>
              <a:t>深信院日常教学资料油印审批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971600" y="148478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优化目标</a:t>
            </a:r>
          </a:p>
        </p:txBody>
      </p:sp>
      <p:sp>
        <p:nvSpPr>
          <p:cNvPr id="6" name="矩形 5"/>
          <p:cNvSpPr/>
          <p:nvPr/>
        </p:nvSpPr>
        <p:spPr>
          <a:xfrm>
            <a:off x="971600" y="2093356"/>
            <a:ext cx="1241263" cy="68058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/>
              <a:t>任课</a:t>
            </a:r>
            <a:r>
              <a:rPr lang="zh-CN" altLang="en-US" sz="1200" b="1" dirty="0" smtClean="0"/>
              <a:t>教师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申请</a:t>
            </a:r>
            <a:endParaRPr lang="zh-CN" altLang="en-US" sz="1200" b="1" dirty="0"/>
          </a:p>
        </p:txBody>
      </p:sp>
      <p:sp>
        <p:nvSpPr>
          <p:cNvPr id="7" name="矩形 6"/>
          <p:cNvSpPr/>
          <p:nvPr/>
        </p:nvSpPr>
        <p:spPr>
          <a:xfrm>
            <a:off x="2555776" y="2102771"/>
            <a:ext cx="1296144" cy="67116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开课部门教研室主任审批</a:t>
            </a:r>
            <a:endParaRPr lang="zh-CN" altLang="en-US" sz="1200" b="1" dirty="0"/>
          </a:p>
        </p:txBody>
      </p:sp>
      <p:sp>
        <p:nvSpPr>
          <p:cNvPr id="8" name="矩形 7"/>
          <p:cNvSpPr/>
          <p:nvPr/>
        </p:nvSpPr>
        <p:spPr>
          <a:xfrm>
            <a:off x="4283968" y="2142005"/>
            <a:ext cx="1632987" cy="6319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/>
              <a:t>开课</a:t>
            </a:r>
            <a:r>
              <a:rPr lang="zh-CN" altLang="en-US" sz="1200" b="1" dirty="0" smtClean="0"/>
              <a:t>部门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教务办</a:t>
            </a:r>
            <a:r>
              <a:rPr lang="zh-CN" altLang="en-US" sz="1200" b="1" dirty="0" smtClean="0"/>
              <a:t>负责人审批</a:t>
            </a:r>
            <a:endParaRPr lang="zh-CN" altLang="en-US" sz="1200" b="1" dirty="0"/>
          </a:p>
        </p:txBody>
      </p:sp>
      <p:sp>
        <p:nvSpPr>
          <p:cNvPr id="9" name="矩形 8"/>
          <p:cNvSpPr/>
          <p:nvPr/>
        </p:nvSpPr>
        <p:spPr>
          <a:xfrm>
            <a:off x="6300192" y="2142005"/>
            <a:ext cx="1416963" cy="6319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开课部门</a:t>
            </a:r>
            <a:r>
              <a:rPr lang="zh-CN" altLang="en-US" sz="1200" b="1" dirty="0" smtClean="0"/>
              <a:t>领导审批</a:t>
            </a:r>
            <a:endParaRPr lang="zh-CN" altLang="en-US" sz="1200" b="1" dirty="0"/>
          </a:p>
        </p:txBody>
      </p:sp>
      <p:sp>
        <p:nvSpPr>
          <p:cNvPr id="10" name="矩形 9"/>
          <p:cNvSpPr/>
          <p:nvPr/>
        </p:nvSpPr>
        <p:spPr>
          <a:xfrm>
            <a:off x="6300192" y="3559998"/>
            <a:ext cx="1513440" cy="51707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教务处（大赛综合科）审批</a:t>
            </a:r>
            <a:endParaRPr lang="zh-CN" altLang="en-US" sz="1200" b="1" dirty="0"/>
          </a:p>
        </p:txBody>
      </p:sp>
      <p:sp>
        <p:nvSpPr>
          <p:cNvPr id="11" name="矩形 10"/>
          <p:cNvSpPr/>
          <p:nvPr/>
        </p:nvSpPr>
        <p:spPr>
          <a:xfrm>
            <a:off x="3779912" y="3592200"/>
            <a:ext cx="1658857" cy="56715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教务处（分管领导）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审批</a:t>
            </a:r>
            <a:endParaRPr lang="zh-CN" altLang="en-US" sz="1200" b="1" dirty="0"/>
          </a:p>
        </p:txBody>
      </p:sp>
      <p:sp>
        <p:nvSpPr>
          <p:cNvPr id="12" name="矩形 11"/>
          <p:cNvSpPr/>
          <p:nvPr/>
        </p:nvSpPr>
        <p:spPr>
          <a:xfrm>
            <a:off x="1040935" y="3592200"/>
            <a:ext cx="1658857" cy="56715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教务处（油印室）</a:t>
            </a:r>
            <a:endParaRPr lang="zh-CN" altLang="en-US" sz="1200" b="1" dirty="0"/>
          </a:p>
        </p:txBody>
      </p:sp>
      <p:sp>
        <p:nvSpPr>
          <p:cNvPr id="13" name="右箭头 12"/>
          <p:cNvSpPr/>
          <p:nvPr/>
        </p:nvSpPr>
        <p:spPr>
          <a:xfrm>
            <a:off x="2212863" y="2433646"/>
            <a:ext cx="34291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右箭头 13"/>
          <p:cNvSpPr/>
          <p:nvPr/>
        </p:nvSpPr>
        <p:spPr>
          <a:xfrm>
            <a:off x="3851920" y="2457970"/>
            <a:ext cx="43204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右箭头 14"/>
          <p:cNvSpPr/>
          <p:nvPr/>
        </p:nvSpPr>
        <p:spPr>
          <a:xfrm>
            <a:off x="5868144" y="2456505"/>
            <a:ext cx="43204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下箭头 15"/>
          <p:cNvSpPr/>
          <p:nvPr/>
        </p:nvSpPr>
        <p:spPr>
          <a:xfrm>
            <a:off x="7056912" y="2809088"/>
            <a:ext cx="45719" cy="727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左箭头 16"/>
          <p:cNvSpPr/>
          <p:nvPr/>
        </p:nvSpPr>
        <p:spPr>
          <a:xfrm>
            <a:off x="5508104" y="3818535"/>
            <a:ext cx="720080" cy="572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左箭头 17"/>
          <p:cNvSpPr/>
          <p:nvPr/>
        </p:nvSpPr>
        <p:spPr>
          <a:xfrm>
            <a:off x="2771800" y="3830056"/>
            <a:ext cx="936104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868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539</Words>
  <Application>Microsoft Office PowerPoint</Application>
  <PresentationFormat>全屏显示(4:3)</PresentationFormat>
  <Paragraphs>131</Paragraphs>
  <Slides>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56</cp:revision>
  <dcterms:created xsi:type="dcterms:W3CDTF">2022-01-05T05:39:44Z</dcterms:created>
  <dcterms:modified xsi:type="dcterms:W3CDTF">2022-01-11T08:18:09Z</dcterms:modified>
</cp:coreProperties>
</file>